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300" r:id="rId7"/>
    <p:sldId id="301" r:id="rId8"/>
    <p:sldId id="302" r:id="rId9"/>
    <p:sldId id="303" r:id="rId10"/>
    <p:sldId id="304" r:id="rId11"/>
    <p:sldId id="305" r:id="rId12"/>
    <p:sldId id="307" r:id="rId13"/>
    <p:sldId id="308" r:id="rId14"/>
    <p:sldId id="309" r:id="rId15"/>
    <p:sldId id="306" r:id="rId16"/>
    <p:sldId id="311" r:id="rId17"/>
    <p:sldId id="299" r:id="rId18"/>
    <p:sldId id="310"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0903B"/>
    <a:srgbClr val="7E9F9D"/>
    <a:srgbClr val="376444"/>
    <a:srgbClr val="92AD7E"/>
    <a:srgbClr val="628A88"/>
    <a:srgbClr val="A6CE88"/>
    <a:srgbClr val="CCE3D2"/>
    <a:srgbClr val="BEDBA7"/>
    <a:srgbClr val="539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84"/>
      </p:cViewPr>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C4415-0E5E-4DDB-87F4-B43A2B421F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E012-1AF4-452C-BA75-584D8BBF2F0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788276"/>
            <a:ext cx="12192000" cy="606972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239001"/>
            <a:ext cx="10515600" cy="549275"/>
          </a:xfrm>
        </p:spPr>
        <p:txBody>
          <a:bodyPr>
            <a:normAutofit/>
          </a:bodyPr>
          <a:lstStyle>
            <a:lvl1pPr algn="ctr">
              <a:defRPr sz="3200" b="1">
                <a:solidFill>
                  <a:srgbClr val="60903B"/>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dpi="0"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Texturizer/>
                    </a14:imgEffect>
                    <a14:imgEffect>
                      <a14:colorTemperature colorTemp="8800"/>
                    </a14:imgEffect>
                    <a14:imgEffect>
                      <a14:saturation sat="33000"/>
                    </a14:imgEffect>
                  </a14:imgLayer>
                </a14:imgProps>
              </a:ext>
            </a:extLst>
          </a:blip>
          <a:srcRect/>
          <a:stretch>
            <a:fillRect t="-7000" b="-7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9955" y="302492"/>
            <a:ext cx="2606146" cy="6827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Texturizer/>
                    </a14:imgEffect>
                    <a14:imgEffect>
                      <a14:colorTemperature colorTemp="8800"/>
                    </a14:imgEffect>
                    <a14:imgEffect>
                      <a14:saturation sat="33000"/>
                    </a14:imgEffect>
                  </a14:imgLayer>
                </a14:imgProps>
              </a:ext>
            </a:extLst>
          </a:blip>
          <a:srcRect/>
          <a:stretch>
            <a:fillRect t="-7000" b="-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6.png"/><Relationship Id="rId2" Type="http://schemas.microsoft.com/office/2007/relationships/media" Target="../media/media2.mp4"/><Relationship Id="rId1" Type="http://schemas.openxmlformats.org/officeDocument/2006/relationships/video" Target="../media/media2.mp4"/></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media/media1.mp3"/></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p:nvPr/>
        </p:nvSpPr>
        <p:spPr>
          <a:xfrm>
            <a:off x="2822212" y="1962808"/>
            <a:ext cx="3541142" cy="1187152"/>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8795" b="1" dirty="0">
              <a:solidFill>
                <a:srgbClr val="7FB88F"/>
              </a:solidFill>
              <a:latin typeface="+mn-lt"/>
              <a:ea typeface="+mn-ea"/>
              <a:cs typeface="+mn-ea"/>
              <a:sym typeface="+mn-lt"/>
            </a:endParaRPr>
          </a:p>
        </p:txBody>
      </p:sp>
      <p:sp>
        <p:nvSpPr>
          <p:cNvPr id="3" name="TextBox 7"/>
          <p:cNvSpPr>
            <a:spLocks noChangeArrowheads="1"/>
          </p:cNvSpPr>
          <p:nvPr/>
        </p:nvSpPr>
        <p:spPr bwMode="auto">
          <a:xfrm>
            <a:off x="2822212" y="3185317"/>
            <a:ext cx="7880310"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en-US" altLang="zh-CN" sz="4800" b="1" dirty="0">
                <a:solidFill>
                  <a:srgbClr val="4A7E4E"/>
                </a:solidFill>
                <a:cs typeface="+mn-ea"/>
                <a:sym typeface="+mn-lt"/>
              </a:rPr>
              <a:t>CNN</a:t>
            </a:r>
            <a:r>
              <a:rPr lang="zh-CN" altLang="en-US" sz="4800" b="1" dirty="0">
                <a:solidFill>
                  <a:srgbClr val="4A7E4E"/>
                </a:solidFill>
                <a:cs typeface="+mn-ea"/>
                <a:sym typeface="+mn-lt"/>
              </a:rPr>
              <a:t>卷积神经网络</a:t>
            </a:r>
            <a:endParaRPr lang="zh-CN" altLang="en-US" sz="4800" b="1" dirty="0">
              <a:solidFill>
                <a:srgbClr val="4A7E4E"/>
              </a:solidFill>
              <a:cs typeface="+mn-ea"/>
              <a:sym typeface="+mn-lt"/>
            </a:endParaRPr>
          </a:p>
        </p:txBody>
      </p:sp>
      <p:cxnSp>
        <p:nvCxnSpPr>
          <p:cNvPr id="5" name="直接连接符 4"/>
          <p:cNvCxnSpPr/>
          <p:nvPr/>
        </p:nvCxnSpPr>
        <p:spPr>
          <a:xfrm>
            <a:off x="2822212" y="3994780"/>
            <a:ext cx="6060766" cy="0"/>
          </a:xfrm>
          <a:prstGeom prst="line">
            <a:avLst/>
          </a:prstGeom>
          <a:ln>
            <a:solidFill>
              <a:srgbClr val="23715C"/>
            </a:solidFill>
          </a:ln>
        </p:spPr>
        <p:style>
          <a:lnRef idx="1">
            <a:schemeClr val="accent1"/>
          </a:lnRef>
          <a:fillRef idx="0">
            <a:schemeClr val="accent1"/>
          </a:fillRef>
          <a:effectRef idx="0">
            <a:schemeClr val="accent1"/>
          </a:effectRef>
          <a:fontRef idx="minor">
            <a:schemeClr val="tx1"/>
          </a:fontRef>
        </p:style>
      </p:cxnSp>
      <p:pic>
        <p:nvPicPr>
          <p:cNvPr id="7" name="V.A. - 鸟之诗">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956579" y="-2064026"/>
            <a:ext cx="609600" cy="609600"/>
          </a:xfrm>
          <a:prstGeom prst="rect">
            <a:avLst/>
          </a:prstGeom>
        </p:spPr>
      </p:pic>
      <p:pic>
        <p:nvPicPr>
          <p:cNvPr id="44" name="图片 43"/>
          <p:cNvPicPr>
            <a:picLocks noChangeAspect="1"/>
          </p:cNvPicPr>
          <p:nvPr/>
        </p:nvPicPr>
        <p:blipFill>
          <a:blip r:embed="rId4"/>
          <a:stretch>
            <a:fillRect/>
          </a:stretch>
        </p:blipFill>
        <p:spPr>
          <a:xfrm>
            <a:off x="479955" y="302492"/>
            <a:ext cx="2606146" cy="682727"/>
          </a:xfrm>
          <a:prstGeom prst="rect">
            <a:avLst/>
          </a:prstGeom>
        </p:spPr>
      </p:pic>
      <p:sp>
        <p:nvSpPr>
          <p:cNvPr id="45" name="文本框 44"/>
          <p:cNvSpPr txBox="1"/>
          <p:nvPr/>
        </p:nvSpPr>
        <p:spPr>
          <a:xfrm>
            <a:off x="7451013" y="5524500"/>
            <a:ext cx="4305301" cy="369332"/>
          </a:xfrm>
          <a:prstGeom prst="rect">
            <a:avLst/>
          </a:prstGeom>
          <a:noFill/>
        </p:spPr>
        <p:txBody>
          <a:bodyPr wrap="square" rtlCol="0">
            <a:spAutoFit/>
          </a:bodyPr>
          <a:lstStyle/>
          <a:p>
            <a:r>
              <a:rPr lang="zh-CN" altLang="en-US" dirty="0">
                <a:solidFill>
                  <a:srgbClr val="4A7E4E"/>
                </a:solidFill>
                <a:latin typeface="+mn-ea"/>
              </a:rPr>
              <a:t>汇报人：</a:t>
            </a:r>
            <a:r>
              <a:rPr lang="zh-CN" altLang="en-US" spc="-150" dirty="0">
                <a:solidFill>
                  <a:srgbClr val="4A7E4E"/>
                </a:solidFill>
                <a:latin typeface="+mn-ea"/>
              </a:rPr>
              <a:t>夏卫欢</a:t>
            </a:r>
            <a:endParaRPr lang="zh-CN" altLang="en-US" dirty="0">
              <a:solidFill>
                <a:srgbClr val="4A7E4E"/>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par>
                          <p:cTn id="17" fill="hold">
                            <p:stCondLst>
                              <p:cond delay="2799"/>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3299"/>
                            </p:stCondLst>
                            <p:childTnLst>
                              <p:par>
                                <p:cTn id="22" presetID="22" presetClass="entr" presetSubtype="4"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down)">
                                      <p:cBhvr>
                                        <p:cTn id="2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5"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3" grpId="0"/>
      <p:bldP spid="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04</a:t>
              </a:r>
              <a:endParaRPr lang="zh-CN" altLang="en-US" sz="2000" dirty="0">
                <a:solidFill>
                  <a:schemeClr val="bg1"/>
                </a:solidFill>
                <a:cs typeface="+mn-ea"/>
                <a:sym typeface="+mn-lt"/>
              </a:endParaRPr>
            </a:p>
          </p:txBody>
        </p:sp>
      </p:grpSp>
      <p:sp>
        <p:nvSpPr>
          <p:cNvPr id="6" name="文本框 5"/>
          <p:cNvSpPr txBox="1"/>
          <p:nvPr/>
        </p:nvSpPr>
        <p:spPr>
          <a:xfrm>
            <a:off x="2406098" y="1277983"/>
            <a:ext cx="4375703" cy="646331"/>
          </a:xfrm>
          <a:prstGeom prst="rect">
            <a:avLst/>
          </a:prstGeom>
          <a:noFill/>
        </p:spPr>
        <p:txBody>
          <a:bodyPr wrap="square" rtlCol="0">
            <a:spAutoFit/>
          </a:bodyPr>
          <a:lstStyle/>
          <a:p>
            <a:r>
              <a:rPr lang="en-US" altLang="zh-CN" sz="3600" dirty="0">
                <a:solidFill>
                  <a:srgbClr val="4A7E4E"/>
                </a:solidFill>
                <a:cs typeface="+mn-ea"/>
                <a:sym typeface="+mn-lt"/>
              </a:rPr>
              <a:t>CNN</a:t>
            </a:r>
            <a:r>
              <a:rPr lang="zh-CN" altLang="en-US" sz="3600" dirty="0">
                <a:solidFill>
                  <a:srgbClr val="4A7E4E"/>
                </a:solidFill>
                <a:cs typeface="+mn-ea"/>
                <a:sym typeface="+mn-lt"/>
              </a:rPr>
              <a:t>池化层</a:t>
            </a:r>
            <a:endParaRPr lang="zh-CN" altLang="en-US" sz="3600" dirty="0">
              <a:solidFill>
                <a:srgbClr val="4A7E4E"/>
              </a:solidFill>
              <a:cs typeface="+mn-ea"/>
              <a:sym typeface="+mn-lt"/>
            </a:endParaRPr>
          </a:p>
        </p:txBody>
      </p:sp>
      <p:sp>
        <p:nvSpPr>
          <p:cNvPr id="7" name="文本框 6"/>
          <p:cNvSpPr txBox="1"/>
          <p:nvPr/>
        </p:nvSpPr>
        <p:spPr>
          <a:xfrm>
            <a:off x="2244880" y="1891126"/>
            <a:ext cx="6856437" cy="1477328"/>
          </a:xfrm>
          <a:prstGeom prst="rect">
            <a:avLst/>
          </a:prstGeom>
          <a:noFill/>
        </p:spPr>
        <p:txBody>
          <a:bodyPr wrap="square" rtlCol="0">
            <a:spAutoFit/>
          </a:bodyPr>
          <a:lstStyle/>
          <a:p>
            <a:pPr algn="l"/>
            <a:r>
              <a:rPr lang="zh-CN" altLang="en-US" sz="1200" b="0" i="0" dirty="0">
                <a:solidFill>
                  <a:srgbClr val="121212"/>
                </a:solidFill>
                <a:effectLst/>
                <a:latin typeface="-apple-system"/>
              </a:rPr>
              <a:t>卷积操作后，我们得到了一张张有着不同值的</a:t>
            </a:r>
            <a:r>
              <a:rPr lang="en-US" altLang="zh-CN" sz="1200" b="0" i="0" dirty="0">
                <a:solidFill>
                  <a:srgbClr val="121212"/>
                </a:solidFill>
                <a:effectLst/>
                <a:latin typeface="-apple-system"/>
              </a:rPr>
              <a:t>feature map</a:t>
            </a:r>
            <a:r>
              <a:rPr lang="zh-CN" altLang="en-US" sz="1200" b="0" i="0" dirty="0">
                <a:solidFill>
                  <a:srgbClr val="121212"/>
                </a:solidFill>
                <a:effectLst/>
                <a:latin typeface="-apple-system"/>
              </a:rPr>
              <a:t>，尽管数据量比原图少了很多，但还是过于庞大（比较深度学习动不动就几十万张训练图片），因此池化操作就可以发挥作用了，它最大的目标就是减少数据量。</a:t>
            </a:r>
            <a:endParaRPr lang="zh-CN" altLang="en-US" sz="1200" b="0" i="0" dirty="0">
              <a:solidFill>
                <a:srgbClr val="121212"/>
              </a:solidFill>
              <a:effectLst/>
              <a:latin typeface="-apple-system"/>
            </a:endParaRPr>
          </a:p>
          <a:p>
            <a:pPr algn="l"/>
            <a:r>
              <a:rPr lang="zh-CN" altLang="en-US" sz="1200" b="0" i="0" dirty="0">
                <a:solidFill>
                  <a:srgbClr val="121212"/>
                </a:solidFill>
                <a:effectLst/>
                <a:latin typeface="-apple-system"/>
              </a:rPr>
              <a:t>池化分为两种：最大池化</a:t>
            </a:r>
            <a:r>
              <a:rPr lang="en-US" altLang="zh-CN" sz="1200" b="0" i="0" dirty="0">
                <a:solidFill>
                  <a:srgbClr val="121212"/>
                </a:solidFill>
                <a:effectLst/>
                <a:latin typeface="-apple-system"/>
              </a:rPr>
              <a:t>(Max Pooling</a:t>
            </a:r>
            <a:r>
              <a:rPr lang="en-US" altLang="zh-CN" sz="1200" dirty="0">
                <a:solidFill>
                  <a:srgbClr val="121212"/>
                </a:solidFill>
                <a:latin typeface="-apple-system"/>
              </a:rPr>
              <a:t>)</a:t>
            </a:r>
            <a:r>
              <a:rPr lang="zh-CN" altLang="en-US" sz="1200" dirty="0">
                <a:solidFill>
                  <a:srgbClr val="121212"/>
                </a:solidFill>
                <a:latin typeface="-apple-system"/>
              </a:rPr>
              <a:t>和</a:t>
            </a:r>
            <a:r>
              <a:rPr lang="zh-CN" altLang="en-US" sz="1200" b="0" i="0" dirty="0">
                <a:solidFill>
                  <a:srgbClr val="121212"/>
                </a:solidFill>
                <a:effectLst/>
                <a:latin typeface="-apple-system"/>
              </a:rPr>
              <a:t>平均池化</a:t>
            </a:r>
            <a:r>
              <a:rPr lang="en-US" altLang="zh-CN" sz="1200" b="0" i="0" dirty="0">
                <a:solidFill>
                  <a:srgbClr val="121212"/>
                </a:solidFill>
                <a:effectLst/>
                <a:latin typeface="-apple-system"/>
              </a:rPr>
              <a:t>(Average Pooling)</a:t>
            </a:r>
            <a:r>
              <a:rPr lang="zh-CN" altLang="en-US" sz="1200" b="0" i="0" dirty="0">
                <a:solidFill>
                  <a:srgbClr val="121212"/>
                </a:solidFill>
                <a:effectLst/>
                <a:latin typeface="-apple-system"/>
              </a:rPr>
              <a:t>。</a:t>
            </a:r>
            <a:r>
              <a:rPr lang="zh-CN" altLang="en-US" sz="1200" dirty="0">
                <a:solidFill>
                  <a:srgbClr val="121212"/>
                </a:solidFill>
                <a:latin typeface="-apple-system"/>
              </a:rPr>
              <a:t>即</a:t>
            </a:r>
            <a:r>
              <a:rPr lang="zh-CN" altLang="en-US" sz="1200" b="0" i="0" dirty="0">
                <a:solidFill>
                  <a:srgbClr val="121212"/>
                </a:solidFill>
                <a:effectLst/>
                <a:latin typeface="-apple-system"/>
              </a:rPr>
              <a:t>取最大值和取平均值。</a:t>
            </a:r>
            <a:endParaRPr lang="zh-CN" altLang="en-US" sz="1200" b="0" i="0" dirty="0">
              <a:solidFill>
                <a:srgbClr val="121212"/>
              </a:solidFill>
              <a:effectLst/>
              <a:latin typeface="-apple-system"/>
            </a:endParaRPr>
          </a:p>
          <a:p>
            <a:pPr algn="l"/>
            <a:r>
              <a:rPr lang="zh-CN" altLang="en-US" sz="1200" dirty="0">
                <a:solidFill>
                  <a:srgbClr val="121212"/>
                </a:solidFill>
                <a:latin typeface="-apple-system"/>
              </a:rPr>
              <a:t>以</a:t>
            </a:r>
            <a:r>
              <a:rPr lang="zh-CN" altLang="en-US" sz="1200" b="0" i="0" dirty="0">
                <a:solidFill>
                  <a:srgbClr val="121212"/>
                </a:solidFill>
                <a:effectLst/>
                <a:latin typeface="-apple-system"/>
              </a:rPr>
              <a:t>最大池化举例：选择池化尺寸为</a:t>
            </a:r>
            <a:r>
              <a:rPr lang="en-US" altLang="zh-CN" sz="1200" b="0" i="0" dirty="0">
                <a:solidFill>
                  <a:srgbClr val="121212"/>
                </a:solidFill>
                <a:effectLst/>
                <a:latin typeface="-apple-system"/>
              </a:rPr>
              <a:t>2x2</a:t>
            </a:r>
            <a:r>
              <a:rPr lang="zh-CN" altLang="en-US" sz="1200" b="0" i="0" dirty="0">
                <a:solidFill>
                  <a:srgbClr val="121212"/>
                </a:solidFill>
                <a:effectLst/>
                <a:latin typeface="-apple-system"/>
              </a:rPr>
              <a:t>，因为选定一个</a:t>
            </a:r>
            <a:r>
              <a:rPr lang="en-US" altLang="zh-CN" sz="1200" b="0" i="0" dirty="0">
                <a:solidFill>
                  <a:srgbClr val="121212"/>
                </a:solidFill>
                <a:effectLst/>
                <a:latin typeface="-apple-system"/>
              </a:rPr>
              <a:t>2x2</a:t>
            </a:r>
            <a:r>
              <a:rPr lang="zh-CN" altLang="en-US" sz="1200" b="0" i="0" dirty="0">
                <a:solidFill>
                  <a:srgbClr val="121212"/>
                </a:solidFill>
                <a:effectLst/>
                <a:latin typeface="-apple-system"/>
              </a:rPr>
              <a:t>的窗口，在其内选出最大值更新成新的</a:t>
            </a:r>
            <a:r>
              <a:rPr lang="en-US" altLang="zh-CN" sz="1200" b="0" i="0" dirty="0">
                <a:solidFill>
                  <a:srgbClr val="121212"/>
                </a:solidFill>
                <a:effectLst/>
                <a:latin typeface="-apple-system"/>
              </a:rPr>
              <a:t>feature map</a:t>
            </a:r>
            <a:r>
              <a:rPr lang="zh-CN" altLang="en-US" sz="1200" b="0" i="0" dirty="0">
                <a:solidFill>
                  <a:srgbClr val="121212"/>
                </a:solidFill>
                <a:effectLst/>
                <a:latin typeface="-apple-system"/>
              </a:rPr>
              <a:t>。</a:t>
            </a:r>
            <a:endParaRPr lang="zh-CN" altLang="en-US" sz="1200" b="0" i="0" dirty="0">
              <a:solidFill>
                <a:srgbClr val="121212"/>
              </a:solidFill>
              <a:effectLst/>
              <a:latin typeface="-apple-system"/>
            </a:endParaRPr>
          </a:p>
          <a:p>
            <a:endParaRPr lang="zh-CN" altLang="en-US" dirty="0"/>
          </a:p>
        </p:txBody>
      </p:sp>
      <p:pic>
        <p:nvPicPr>
          <p:cNvPr id="10" name="图片 9"/>
          <p:cNvPicPr>
            <a:picLocks noChangeAspect="1"/>
          </p:cNvPicPr>
          <p:nvPr/>
        </p:nvPicPr>
        <p:blipFill>
          <a:blip r:embed="rId1"/>
          <a:stretch>
            <a:fillRect/>
          </a:stretch>
        </p:blipFill>
        <p:spPr>
          <a:xfrm>
            <a:off x="2244880" y="3030536"/>
            <a:ext cx="3576895" cy="1670997"/>
          </a:xfrm>
          <a:prstGeom prst="rect">
            <a:avLst/>
          </a:prstGeom>
        </p:spPr>
      </p:pic>
      <p:pic>
        <p:nvPicPr>
          <p:cNvPr id="13" name="图片 12"/>
          <p:cNvPicPr>
            <a:picLocks noChangeAspect="1"/>
          </p:cNvPicPr>
          <p:nvPr/>
        </p:nvPicPr>
        <p:blipFill>
          <a:blip r:embed="rId2"/>
          <a:stretch>
            <a:fillRect/>
          </a:stretch>
        </p:blipFill>
        <p:spPr>
          <a:xfrm>
            <a:off x="6036733" y="3009404"/>
            <a:ext cx="4270363" cy="1713260"/>
          </a:xfrm>
          <a:prstGeom prst="rect">
            <a:avLst/>
          </a:prstGeom>
        </p:spPr>
      </p:pic>
      <p:sp>
        <p:nvSpPr>
          <p:cNvPr id="14" name="文本框 13"/>
          <p:cNvSpPr txBox="1"/>
          <p:nvPr/>
        </p:nvSpPr>
        <p:spPr>
          <a:xfrm>
            <a:off x="2235201" y="4826000"/>
            <a:ext cx="8169120" cy="1384995"/>
          </a:xfrm>
          <a:prstGeom prst="rect">
            <a:avLst/>
          </a:prstGeom>
          <a:noFill/>
        </p:spPr>
        <p:txBody>
          <a:bodyPr wrap="square" rtlCol="0">
            <a:spAutoFit/>
          </a:bodyPr>
          <a:lstStyle/>
          <a:p>
            <a:r>
              <a:rPr lang="zh-CN" altLang="en-US" sz="1200" b="0" i="0" dirty="0">
                <a:solidFill>
                  <a:srgbClr val="121212"/>
                </a:solidFill>
                <a:effectLst/>
                <a:latin typeface="-apple-system"/>
              </a:rPr>
              <a:t>最终得到池化后的</a:t>
            </a:r>
            <a:r>
              <a:rPr lang="en-US" altLang="zh-CN" sz="1200" b="0" i="0" dirty="0">
                <a:solidFill>
                  <a:srgbClr val="121212"/>
                </a:solidFill>
                <a:effectLst/>
                <a:latin typeface="-apple-system"/>
              </a:rPr>
              <a:t>feature map</a:t>
            </a:r>
            <a:r>
              <a:rPr lang="zh-CN" altLang="en-US" sz="1200" b="0" i="0" dirty="0">
                <a:solidFill>
                  <a:srgbClr val="121212"/>
                </a:solidFill>
                <a:effectLst/>
                <a:latin typeface="-apple-system"/>
              </a:rPr>
              <a:t>。可明显发现数据量减少了很多。因为最大池化保留了每一个小块内的最大值，所以它相当于保留了这一块最佳匹配结果（因为值越接近</a:t>
            </a:r>
            <a:r>
              <a:rPr lang="en-US" altLang="zh-CN" sz="1200" b="0" i="0" dirty="0">
                <a:solidFill>
                  <a:srgbClr val="121212"/>
                </a:solidFill>
                <a:effectLst/>
                <a:latin typeface="-apple-system"/>
              </a:rPr>
              <a:t>1</a:t>
            </a:r>
            <a:r>
              <a:rPr lang="zh-CN" altLang="en-US" sz="1200" b="0" i="0" dirty="0">
                <a:solidFill>
                  <a:srgbClr val="121212"/>
                </a:solidFill>
                <a:effectLst/>
                <a:latin typeface="-apple-system"/>
              </a:rPr>
              <a:t>表示匹配越好）。这也就意味着它不会具体关注窗口内到底是哪一个地方匹配了，而只关注是不是有某个地方匹配上了。这也就能够看出，</a:t>
            </a:r>
            <a:r>
              <a:rPr lang="en-US" altLang="zh-CN" sz="1200" b="0" i="0" dirty="0">
                <a:solidFill>
                  <a:srgbClr val="121212"/>
                </a:solidFill>
                <a:effectLst/>
                <a:latin typeface="-apple-system"/>
              </a:rPr>
              <a:t>CNN</a:t>
            </a:r>
            <a:r>
              <a:rPr lang="zh-CN" altLang="en-US" sz="1200" b="0" i="0" dirty="0">
                <a:solidFill>
                  <a:srgbClr val="121212"/>
                </a:solidFill>
                <a:effectLst/>
                <a:latin typeface="-apple-system"/>
              </a:rPr>
              <a:t>能够发现图像中是否具有某种特征，而不用在意到底在哪里具有这种特征。这也就能够帮助解决之前提到的计算机逐一像素匹配的死板做法。</a:t>
            </a:r>
            <a:endParaRPr lang="zh-CN" altLang="en-US" sz="1200" b="0" i="0" dirty="0">
              <a:solidFill>
                <a:srgbClr val="121212"/>
              </a:solidFill>
              <a:effectLst/>
              <a:latin typeface="-apple-system"/>
            </a:endParaRPr>
          </a:p>
          <a:p>
            <a:endParaRPr lang="zh-CN" altLang="en-US" sz="1800" b="0" i="0" dirty="0">
              <a:solidFill>
                <a:srgbClr val="121212"/>
              </a:solidFill>
              <a:effectLst/>
              <a:latin typeface="-apple-system"/>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05</a:t>
              </a:r>
              <a:endParaRPr lang="zh-CN" altLang="en-US" sz="2000" dirty="0">
                <a:solidFill>
                  <a:schemeClr val="bg1"/>
                </a:solidFill>
                <a:cs typeface="+mn-ea"/>
                <a:sym typeface="+mn-lt"/>
              </a:endParaRPr>
            </a:p>
          </p:txBody>
        </p:sp>
      </p:grpSp>
      <p:sp>
        <p:nvSpPr>
          <p:cNvPr id="6" name="文本框 5"/>
          <p:cNvSpPr txBox="1"/>
          <p:nvPr/>
        </p:nvSpPr>
        <p:spPr>
          <a:xfrm>
            <a:off x="2406096" y="1417003"/>
            <a:ext cx="4375703" cy="646331"/>
          </a:xfrm>
          <a:prstGeom prst="rect">
            <a:avLst/>
          </a:prstGeom>
          <a:noFill/>
        </p:spPr>
        <p:txBody>
          <a:bodyPr wrap="square" rtlCol="0">
            <a:spAutoFit/>
          </a:bodyPr>
          <a:lstStyle/>
          <a:p>
            <a:r>
              <a:rPr lang="en-US" altLang="zh-CN" sz="3600" dirty="0">
                <a:solidFill>
                  <a:srgbClr val="4A7E4E"/>
                </a:solidFill>
                <a:cs typeface="+mn-ea"/>
                <a:sym typeface="+mn-lt"/>
              </a:rPr>
              <a:t>CNN</a:t>
            </a:r>
            <a:r>
              <a:rPr lang="zh-CN" altLang="en-US" sz="3600" dirty="0">
                <a:solidFill>
                  <a:srgbClr val="4A7E4E"/>
                </a:solidFill>
                <a:cs typeface="+mn-ea"/>
                <a:sym typeface="+mn-lt"/>
              </a:rPr>
              <a:t>全连接层</a:t>
            </a:r>
            <a:endParaRPr lang="zh-CN" altLang="en-US" sz="3600" dirty="0">
              <a:solidFill>
                <a:srgbClr val="4A7E4E"/>
              </a:solidFill>
              <a:cs typeface="+mn-ea"/>
              <a:sym typeface="+mn-lt"/>
            </a:endParaRPr>
          </a:p>
        </p:txBody>
      </p:sp>
      <p:sp>
        <p:nvSpPr>
          <p:cNvPr id="14" name="文本框 13"/>
          <p:cNvSpPr txBox="1"/>
          <p:nvPr/>
        </p:nvSpPr>
        <p:spPr>
          <a:xfrm>
            <a:off x="6705599" y="1934901"/>
            <a:ext cx="4192563" cy="4708981"/>
          </a:xfrm>
          <a:prstGeom prst="rect">
            <a:avLst/>
          </a:prstGeom>
          <a:noFill/>
        </p:spPr>
        <p:txBody>
          <a:bodyPr wrap="square" rtlCol="0">
            <a:spAutoFit/>
          </a:bodyPr>
          <a:lstStyle/>
          <a:p>
            <a:pPr algn="l"/>
            <a:r>
              <a:rPr lang="zh-CN" altLang="en-US" sz="1100" b="0" i="0" dirty="0">
                <a:solidFill>
                  <a:srgbClr val="121212"/>
                </a:solidFill>
                <a:effectLst/>
                <a:latin typeface="-apple-system"/>
              </a:rPr>
              <a:t>全连接层，顾名思义就是全部都连接起来，让我们把它与卷积层对比起来看。</a:t>
            </a:r>
            <a:r>
              <a:rPr lang="zh-CN" altLang="en-US" sz="1100" dirty="0">
                <a:solidFill>
                  <a:srgbClr val="121212"/>
                </a:solidFill>
                <a:latin typeface="-apple-system"/>
              </a:rPr>
              <a:t>之前的卷积层采用的是局部连接</a:t>
            </a:r>
            <a:r>
              <a:rPr lang="en-US" altLang="zh-CN" sz="1100" dirty="0">
                <a:solidFill>
                  <a:srgbClr val="121212"/>
                </a:solidFill>
                <a:latin typeface="-apple-system"/>
              </a:rPr>
              <a:t>(</a:t>
            </a:r>
            <a:r>
              <a:rPr lang="zh-CN" altLang="en-US" sz="1100" dirty="0">
                <a:solidFill>
                  <a:srgbClr val="121212"/>
                </a:solidFill>
                <a:latin typeface="-apple-system"/>
              </a:rPr>
              <a:t>在原图中取</a:t>
            </a:r>
            <a:r>
              <a:rPr lang="en-US" altLang="zh-CN" sz="1100" dirty="0">
                <a:solidFill>
                  <a:srgbClr val="121212"/>
                </a:solidFill>
                <a:latin typeface="-apple-system"/>
              </a:rPr>
              <a:t>3X3</a:t>
            </a:r>
            <a:r>
              <a:rPr lang="zh-CN" altLang="en-US" sz="1100" dirty="0">
                <a:solidFill>
                  <a:srgbClr val="121212"/>
                </a:solidFill>
                <a:latin typeface="-apple-system"/>
              </a:rPr>
              <a:t>的</a:t>
            </a:r>
            <a:r>
              <a:rPr lang="en-US" altLang="zh-CN" sz="1100" dirty="0">
                <a:solidFill>
                  <a:srgbClr val="121212"/>
                </a:solidFill>
                <a:latin typeface="-apple-system"/>
              </a:rPr>
              <a:t>feature)</a:t>
            </a:r>
            <a:r>
              <a:rPr lang="zh-CN" altLang="en-US" sz="1100" dirty="0">
                <a:solidFill>
                  <a:srgbClr val="121212"/>
                </a:solidFill>
                <a:latin typeface="-apple-system"/>
              </a:rPr>
              <a:t>，</a:t>
            </a:r>
            <a:r>
              <a:rPr lang="zh-CN" altLang="en-US" sz="1100" b="0" i="0" dirty="0">
                <a:solidFill>
                  <a:srgbClr val="121212"/>
                </a:solidFill>
                <a:effectLst/>
                <a:latin typeface="-apple-system"/>
              </a:rPr>
              <a:t>未连接的部分，采用的是将窗口滑动起来的方法后续进行连接。这个方法的思想就是</a:t>
            </a:r>
            <a:r>
              <a:rPr lang="zh-CN" altLang="en-US" sz="1100" dirty="0">
                <a:solidFill>
                  <a:srgbClr val="121212"/>
                </a:solidFill>
                <a:latin typeface="-apple-system"/>
              </a:rPr>
              <a:t>“参数共享”（即卷积计算层的滤波器），</a:t>
            </a:r>
            <a:r>
              <a:rPr lang="zh-CN" altLang="en-US" sz="1100" b="0" i="0" dirty="0">
                <a:solidFill>
                  <a:srgbClr val="121212"/>
                </a:solidFill>
                <a:effectLst/>
                <a:latin typeface="-apple-system"/>
              </a:rPr>
              <a:t>参数指的就是</a:t>
            </a:r>
            <a:r>
              <a:rPr lang="en-US" altLang="zh-CN" sz="1100" b="0" i="0" dirty="0">
                <a:solidFill>
                  <a:srgbClr val="121212"/>
                </a:solidFill>
                <a:effectLst/>
                <a:latin typeface="-apple-system"/>
              </a:rPr>
              <a:t>filter</a:t>
            </a:r>
            <a:r>
              <a:rPr lang="zh-CN" altLang="en-US" sz="1100" b="0" i="0" dirty="0">
                <a:solidFill>
                  <a:srgbClr val="121212"/>
                </a:solidFill>
                <a:effectLst/>
                <a:latin typeface="-apple-system"/>
              </a:rPr>
              <a:t>，用滑动窗口的方式，将这个</a:t>
            </a:r>
            <a:r>
              <a:rPr lang="en-US" altLang="zh-CN" sz="1100" b="0" i="0" dirty="0">
                <a:solidFill>
                  <a:srgbClr val="121212"/>
                </a:solidFill>
                <a:effectLst/>
                <a:latin typeface="-apple-system"/>
              </a:rPr>
              <a:t>filter</a:t>
            </a:r>
            <a:r>
              <a:rPr lang="zh-CN" altLang="en-US" sz="1100" b="0" i="0" dirty="0">
                <a:solidFill>
                  <a:srgbClr val="121212"/>
                </a:solidFill>
                <a:effectLst/>
                <a:latin typeface="-apple-system"/>
              </a:rPr>
              <a:t>值共享给原图中的每一块区域连接进行卷积运算。</a:t>
            </a:r>
            <a:endParaRPr lang="en-US" altLang="zh-CN" sz="1100" b="0" i="0" dirty="0">
              <a:solidFill>
                <a:srgbClr val="121212"/>
              </a:solidFill>
              <a:effectLst/>
              <a:latin typeface="-apple-system"/>
            </a:endParaRPr>
          </a:p>
          <a:p>
            <a:pPr algn="l"/>
            <a:r>
              <a:rPr lang="zh-CN" altLang="en-US" sz="1100" dirty="0">
                <a:solidFill>
                  <a:srgbClr val="121212"/>
                </a:solidFill>
                <a:latin typeface="-apple-system"/>
              </a:rPr>
              <a:t>在</a:t>
            </a:r>
            <a:r>
              <a:rPr lang="en-US" altLang="zh-CN" sz="1100" dirty="0">
                <a:solidFill>
                  <a:srgbClr val="121212"/>
                </a:solidFill>
                <a:latin typeface="-apple-system"/>
              </a:rPr>
              <a:t>CNN</a:t>
            </a:r>
            <a:r>
              <a:rPr lang="zh-CN" altLang="en-US" sz="1100" dirty="0">
                <a:solidFill>
                  <a:srgbClr val="121212"/>
                </a:solidFill>
                <a:latin typeface="-apple-system"/>
              </a:rPr>
              <a:t>中，</a:t>
            </a:r>
            <a:r>
              <a:rPr lang="zh-CN" altLang="en-US" sz="1100" b="0" i="0" dirty="0">
                <a:solidFill>
                  <a:srgbClr val="121212"/>
                </a:solidFill>
                <a:effectLst/>
                <a:latin typeface="-apple-system"/>
              </a:rPr>
              <a:t>局部连接与参数共享是卷积神经网络最重要的两个性质！</a:t>
            </a:r>
            <a:endParaRPr lang="en-US" altLang="zh-CN" sz="1100" b="0" i="0" dirty="0">
              <a:solidFill>
                <a:srgbClr val="121212"/>
              </a:solidFill>
              <a:effectLst/>
              <a:latin typeface="-apple-system"/>
            </a:endParaRPr>
          </a:p>
          <a:p>
            <a:pPr algn="l"/>
            <a:r>
              <a:rPr lang="zh-CN" altLang="en-US" sz="1100" b="0" i="0" dirty="0">
                <a:solidFill>
                  <a:srgbClr val="121212"/>
                </a:solidFill>
                <a:effectLst/>
                <a:latin typeface="-apple-system"/>
              </a:rPr>
              <a:t>原图片尺寸为</a:t>
            </a:r>
            <a:r>
              <a:rPr lang="en-US" altLang="zh-CN" sz="1100" b="0" i="0" dirty="0">
                <a:solidFill>
                  <a:srgbClr val="121212"/>
                </a:solidFill>
                <a:effectLst/>
                <a:latin typeface="-apple-system"/>
              </a:rPr>
              <a:t>9X9</a:t>
            </a:r>
            <a:r>
              <a:rPr lang="zh-CN" altLang="en-US" sz="1100" b="0" i="0" dirty="0">
                <a:solidFill>
                  <a:srgbClr val="121212"/>
                </a:solidFill>
                <a:effectLst/>
                <a:latin typeface="-apple-system"/>
              </a:rPr>
              <a:t>，在一系列的卷积、</a:t>
            </a:r>
            <a:r>
              <a:rPr lang="en-US" altLang="zh-CN" sz="1100" b="0" i="0" dirty="0" err="1">
                <a:solidFill>
                  <a:srgbClr val="121212"/>
                </a:solidFill>
                <a:effectLst/>
                <a:latin typeface="-apple-system"/>
              </a:rPr>
              <a:t>relu</a:t>
            </a:r>
            <a:r>
              <a:rPr lang="zh-CN" altLang="en-US" sz="1100" b="0" i="0" dirty="0">
                <a:solidFill>
                  <a:srgbClr val="121212"/>
                </a:solidFill>
                <a:effectLst/>
                <a:latin typeface="-apple-system"/>
              </a:rPr>
              <a:t>、池化操作后，得到尺寸被压缩为</a:t>
            </a:r>
            <a:r>
              <a:rPr lang="en-US" altLang="zh-CN" sz="1100" b="0" i="0" dirty="0">
                <a:solidFill>
                  <a:srgbClr val="121212"/>
                </a:solidFill>
                <a:effectLst/>
                <a:latin typeface="-apple-system"/>
              </a:rPr>
              <a:t>2X2</a:t>
            </a:r>
            <a:r>
              <a:rPr lang="zh-CN" altLang="en-US" sz="1100" b="0" i="0" dirty="0">
                <a:solidFill>
                  <a:srgbClr val="121212"/>
                </a:solidFill>
                <a:effectLst/>
                <a:latin typeface="-apple-system"/>
              </a:rPr>
              <a:t>的三张特征图。我们最初和最终的目的是对这张照片进行识别，识别它到底是</a:t>
            </a:r>
            <a:r>
              <a:rPr lang="en-US" altLang="zh-CN" sz="1100" b="0" i="0" dirty="0">
                <a:solidFill>
                  <a:srgbClr val="121212"/>
                </a:solidFill>
                <a:effectLst/>
                <a:latin typeface="-apple-system"/>
              </a:rPr>
              <a:t>X</a:t>
            </a:r>
            <a:r>
              <a:rPr lang="zh-CN" altLang="en-US" sz="1100" b="0" i="0" dirty="0">
                <a:solidFill>
                  <a:srgbClr val="121212"/>
                </a:solidFill>
                <a:effectLst/>
                <a:latin typeface="-apple-system"/>
              </a:rPr>
              <a:t>还是</a:t>
            </a:r>
            <a:r>
              <a:rPr lang="en-US" altLang="zh-CN" sz="1100" b="0" i="0" dirty="0">
                <a:solidFill>
                  <a:srgbClr val="121212"/>
                </a:solidFill>
                <a:effectLst/>
                <a:latin typeface="-apple-system"/>
              </a:rPr>
              <a:t>O</a:t>
            </a:r>
            <a:r>
              <a:rPr lang="zh-CN" altLang="en-US" sz="1100" b="0" i="0" dirty="0">
                <a:solidFill>
                  <a:srgbClr val="121212"/>
                </a:solidFill>
                <a:effectLst/>
                <a:latin typeface="-apple-system"/>
              </a:rPr>
              <a:t>呢。我们现在得到的是一个</a:t>
            </a:r>
            <a:r>
              <a:rPr lang="en-US" altLang="zh-CN" sz="1100" b="0" i="0" dirty="0">
                <a:solidFill>
                  <a:srgbClr val="121212"/>
                </a:solidFill>
                <a:effectLst/>
                <a:latin typeface="-apple-system"/>
              </a:rPr>
              <a:t>2X2</a:t>
            </a:r>
            <a:r>
              <a:rPr lang="zh-CN" altLang="en-US" sz="1100" b="0" i="0" dirty="0">
                <a:solidFill>
                  <a:srgbClr val="121212"/>
                </a:solidFill>
                <a:effectLst/>
                <a:latin typeface="-apple-system"/>
              </a:rPr>
              <a:t>的矩阵，然而好像和分类并没有什关系。</a:t>
            </a:r>
            <a:endParaRPr lang="en-US" altLang="zh-CN" sz="1100" b="0" i="0" dirty="0">
              <a:solidFill>
                <a:srgbClr val="121212"/>
              </a:solidFill>
              <a:effectLst/>
              <a:latin typeface="-apple-system"/>
            </a:endParaRPr>
          </a:p>
          <a:p>
            <a:pPr algn="l"/>
            <a:r>
              <a:rPr lang="zh-CN" altLang="en-US" sz="1100" b="0" i="0" dirty="0">
                <a:solidFill>
                  <a:srgbClr val="121212"/>
                </a:solidFill>
                <a:effectLst/>
                <a:latin typeface="-apple-system"/>
              </a:rPr>
              <a:t>全连接层要做的，就是对之前的所有操作进行一个总结，得到一个最终的结果。它最大的目的是对特征图进行维度上的改变，来得到每个分类类别对应的概率值。</a:t>
            </a:r>
            <a:endParaRPr lang="en-US" altLang="zh-CN" sz="1100" b="0" i="0" dirty="0">
              <a:solidFill>
                <a:srgbClr val="121212"/>
              </a:solidFill>
              <a:effectLst/>
              <a:latin typeface="-apple-system"/>
            </a:endParaRPr>
          </a:p>
          <a:p>
            <a:pPr algn="l"/>
            <a:r>
              <a:rPr lang="zh-CN" altLang="en-US" sz="1100" b="0" i="0" dirty="0">
                <a:solidFill>
                  <a:srgbClr val="121212"/>
                </a:solidFill>
                <a:effectLst/>
                <a:latin typeface="-apple-system"/>
              </a:rPr>
              <a:t>得到了</a:t>
            </a:r>
            <a:r>
              <a:rPr lang="en-US" altLang="zh-CN" sz="1100" b="0" i="0" dirty="0">
                <a:solidFill>
                  <a:srgbClr val="121212"/>
                </a:solidFill>
                <a:effectLst/>
                <a:latin typeface="-apple-system"/>
              </a:rPr>
              <a:t>2X2</a:t>
            </a:r>
            <a:r>
              <a:rPr lang="zh-CN" altLang="en-US" sz="1100" b="0" i="0" dirty="0">
                <a:solidFill>
                  <a:srgbClr val="121212"/>
                </a:solidFill>
                <a:effectLst/>
                <a:latin typeface="-apple-system"/>
              </a:rPr>
              <a:t>的特征图后，对其应用全连接网络，再全连接层中有一个非常重要的函数</a:t>
            </a:r>
            <a:r>
              <a:rPr lang="en-US" altLang="zh-CN" sz="1100" b="0" i="0" dirty="0">
                <a:solidFill>
                  <a:srgbClr val="121212"/>
                </a:solidFill>
                <a:effectLst/>
                <a:latin typeface="-apple-system"/>
              </a:rPr>
              <a:t>----</a:t>
            </a:r>
            <a:r>
              <a:rPr lang="en-US" altLang="zh-CN" sz="1100" b="0" i="0" dirty="0" err="1">
                <a:solidFill>
                  <a:srgbClr val="121212"/>
                </a:solidFill>
                <a:effectLst/>
                <a:latin typeface="-apple-system"/>
              </a:rPr>
              <a:t>Softmax</a:t>
            </a:r>
            <a:r>
              <a:rPr lang="zh-CN" altLang="en-US" sz="1100" b="0" i="0" dirty="0">
                <a:solidFill>
                  <a:srgbClr val="121212"/>
                </a:solidFill>
                <a:effectLst/>
                <a:latin typeface="-apple-system"/>
              </a:rPr>
              <a:t>，它是一个分类函数，输出的是每个对应类别的概率值。</a:t>
            </a:r>
            <a:endParaRPr lang="en-US" altLang="zh-CN" sz="1100" b="0" i="0" dirty="0">
              <a:solidFill>
                <a:srgbClr val="121212"/>
              </a:solidFill>
              <a:effectLst/>
              <a:latin typeface="-apple-system"/>
            </a:endParaRPr>
          </a:p>
          <a:p>
            <a:pPr algn="l"/>
            <a:r>
              <a:rPr lang="zh-CN" altLang="en-US" sz="1100" b="0" i="0" dirty="0">
                <a:solidFill>
                  <a:srgbClr val="121212"/>
                </a:solidFill>
                <a:effectLst/>
                <a:latin typeface="-apple-system"/>
              </a:rPr>
              <a:t>本例中因为只有两个类别</a:t>
            </a:r>
            <a:r>
              <a:rPr lang="en-US" altLang="zh-CN" sz="1100" b="0" i="0" dirty="0">
                <a:solidFill>
                  <a:srgbClr val="121212"/>
                </a:solidFill>
                <a:effectLst/>
                <a:latin typeface="-apple-system"/>
              </a:rPr>
              <a:t>X</a:t>
            </a:r>
            <a:r>
              <a:rPr lang="zh-CN" altLang="en-US" sz="1100" b="0" i="0" dirty="0">
                <a:solidFill>
                  <a:srgbClr val="121212"/>
                </a:solidFill>
                <a:effectLst/>
                <a:latin typeface="-apple-system"/>
              </a:rPr>
              <a:t>和</a:t>
            </a:r>
            <a:r>
              <a:rPr lang="en-US" altLang="zh-CN" sz="1100" b="0" i="0" dirty="0">
                <a:solidFill>
                  <a:srgbClr val="121212"/>
                </a:solidFill>
                <a:effectLst/>
                <a:latin typeface="-apple-system"/>
              </a:rPr>
              <a:t>O</a:t>
            </a:r>
            <a:r>
              <a:rPr lang="zh-CN" altLang="en-US" sz="1100" b="0" i="0" dirty="0">
                <a:solidFill>
                  <a:srgbClr val="121212"/>
                </a:solidFill>
                <a:effectLst/>
                <a:latin typeface="-apple-system"/>
              </a:rPr>
              <a:t>，而且数据量到此已经非常少了，因此直接将三个特征图改变维度直接变成一维的数据。</a:t>
            </a:r>
            <a:endParaRPr lang="en-US" altLang="zh-CN" sz="1100" b="0" i="0" dirty="0">
              <a:solidFill>
                <a:srgbClr val="121212"/>
              </a:solidFill>
              <a:effectLst/>
              <a:latin typeface="-apple-system"/>
            </a:endParaRPr>
          </a:p>
          <a:p>
            <a:pPr algn="l"/>
            <a:r>
              <a:rPr lang="zh-CN" altLang="en-US" sz="1100" b="0" i="0" dirty="0">
                <a:solidFill>
                  <a:srgbClr val="121212"/>
                </a:solidFill>
                <a:effectLst/>
                <a:latin typeface="-apple-system"/>
              </a:rPr>
              <a:t>展开的数据即为属于类别</a:t>
            </a:r>
            <a:r>
              <a:rPr lang="en-US" altLang="zh-CN" sz="1100" b="0" i="0" dirty="0">
                <a:solidFill>
                  <a:srgbClr val="121212"/>
                </a:solidFill>
                <a:effectLst/>
                <a:latin typeface="-apple-system"/>
              </a:rPr>
              <a:t>X</a:t>
            </a:r>
            <a:r>
              <a:rPr lang="zh-CN" altLang="en-US" sz="1100" b="0" i="0" dirty="0">
                <a:solidFill>
                  <a:srgbClr val="121212"/>
                </a:solidFill>
                <a:effectLst/>
                <a:latin typeface="-apple-system"/>
              </a:rPr>
              <a:t>的概率值，值大小也在右图对应</a:t>
            </a:r>
            <a:r>
              <a:rPr lang="en-US" altLang="zh-CN" sz="1100" b="0" i="0" dirty="0">
                <a:solidFill>
                  <a:srgbClr val="121212"/>
                </a:solidFill>
                <a:effectLst/>
                <a:latin typeface="-apple-system"/>
              </a:rPr>
              <a:t>X</a:t>
            </a:r>
            <a:r>
              <a:rPr lang="zh-CN" altLang="en-US" sz="1100" b="0" i="0" dirty="0">
                <a:solidFill>
                  <a:srgbClr val="121212"/>
                </a:solidFill>
                <a:effectLst/>
                <a:latin typeface="-apple-system"/>
              </a:rPr>
              <a:t>的线条粗细中表现出来了。</a:t>
            </a:r>
            <a:endParaRPr lang="zh-CN" altLang="en-US" sz="1100" b="0" i="0" dirty="0">
              <a:solidFill>
                <a:srgbClr val="121212"/>
              </a:solidFill>
              <a:effectLst/>
              <a:latin typeface="-apple-system"/>
            </a:endParaRPr>
          </a:p>
          <a:p>
            <a:pPr algn="l"/>
            <a:r>
              <a:rPr lang="zh-CN" altLang="en-US" sz="1100" b="0" i="0" dirty="0">
                <a:solidFill>
                  <a:srgbClr val="121212"/>
                </a:solidFill>
                <a:effectLst/>
                <a:latin typeface="-apple-system"/>
              </a:rPr>
              <a:t>以上所有的操作都是对标准的原图</a:t>
            </a:r>
            <a:r>
              <a:rPr lang="en-US" altLang="zh-CN" sz="1100" b="0" i="0" dirty="0">
                <a:solidFill>
                  <a:srgbClr val="121212"/>
                </a:solidFill>
                <a:effectLst/>
                <a:latin typeface="-apple-system"/>
              </a:rPr>
              <a:t>X</a:t>
            </a:r>
            <a:r>
              <a:rPr lang="zh-CN" altLang="en-US" sz="1100" b="0" i="0" dirty="0">
                <a:solidFill>
                  <a:srgbClr val="121212"/>
                </a:solidFill>
                <a:effectLst/>
                <a:latin typeface="-apple-system"/>
              </a:rPr>
              <a:t>来进行的，因此最终分类显示即为</a:t>
            </a:r>
            <a:r>
              <a:rPr lang="en-US" altLang="zh-CN" sz="1100" b="0" i="0" dirty="0">
                <a:solidFill>
                  <a:srgbClr val="121212"/>
                </a:solidFill>
                <a:effectLst/>
                <a:latin typeface="-apple-system"/>
              </a:rPr>
              <a:t>X</a:t>
            </a:r>
            <a:r>
              <a:rPr lang="zh-CN" altLang="en-US" sz="1100" b="0" i="0" dirty="0">
                <a:solidFill>
                  <a:srgbClr val="121212"/>
                </a:solidFill>
                <a:effectLst/>
                <a:latin typeface="-apple-system"/>
              </a:rPr>
              <a:t>毋庸置疑。</a:t>
            </a:r>
            <a:endParaRPr lang="zh-CN" altLang="en-US" sz="1100" b="0" i="0" dirty="0">
              <a:solidFill>
                <a:srgbClr val="121212"/>
              </a:solidFill>
              <a:effectLst/>
              <a:latin typeface="-apple-system"/>
            </a:endParaRPr>
          </a:p>
          <a:p>
            <a:pPr algn="l"/>
            <a:endParaRPr lang="zh-CN" altLang="en-US" sz="1200" b="0" i="0" dirty="0">
              <a:solidFill>
                <a:srgbClr val="121212"/>
              </a:solidFill>
              <a:effectLst/>
              <a:latin typeface="-apple-system"/>
            </a:endParaRPr>
          </a:p>
          <a:p>
            <a:pPr algn="l"/>
            <a:endParaRPr lang="zh-CN" altLang="en-US" sz="1200" b="0" i="0" dirty="0">
              <a:solidFill>
                <a:srgbClr val="121212"/>
              </a:solidFill>
              <a:effectLst/>
              <a:latin typeface="-apple-system"/>
            </a:endParaRPr>
          </a:p>
          <a:p>
            <a:endParaRPr lang="zh-CN" altLang="en-US" sz="1200" dirty="0"/>
          </a:p>
        </p:txBody>
      </p:sp>
      <p:pic>
        <p:nvPicPr>
          <p:cNvPr id="16" name="图片 15"/>
          <p:cNvPicPr>
            <a:picLocks noChangeAspect="1"/>
          </p:cNvPicPr>
          <p:nvPr/>
        </p:nvPicPr>
        <p:blipFill>
          <a:blip r:embed="rId1"/>
          <a:stretch>
            <a:fillRect/>
          </a:stretch>
        </p:blipFill>
        <p:spPr>
          <a:xfrm>
            <a:off x="1030549" y="2446912"/>
            <a:ext cx="5529903" cy="1297338"/>
          </a:xfrm>
          <a:prstGeom prst="rect">
            <a:avLst/>
          </a:prstGeom>
        </p:spPr>
      </p:pic>
      <p:pic>
        <p:nvPicPr>
          <p:cNvPr id="18" name="图片 17"/>
          <p:cNvPicPr>
            <a:picLocks noChangeAspect="1"/>
          </p:cNvPicPr>
          <p:nvPr/>
        </p:nvPicPr>
        <p:blipFill>
          <a:blip r:embed="rId2"/>
          <a:stretch>
            <a:fillRect/>
          </a:stretch>
        </p:blipFill>
        <p:spPr>
          <a:xfrm>
            <a:off x="1871133" y="3871294"/>
            <a:ext cx="4094524" cy="25934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05</a:t>
              </a:r>
              <a:endParaRPr lang="zh-CN" altLang="en-US" sz="2000" dirty="0">
                <a:solidFill>
                  <a:schemeClr val="bg1"/>
                </a:solidFill>
                <a:cs typeface="+mn-ea"/>
                <a:sym typeface="+mn-lt"/>
              </a:endParaRPr>
            </a:p>
          </p:txBody>
        </p:sp>
      </p:grpSp>
      <p:sp>
        <p:nvSpPr>
          <p:cNvPr id="6" name="文本框 5"/>
          <p:cNvSpPr txBox="1"/>
          <p:nvPr/>
        </p:nvSpPr>
        <p:spPr>
          <a:xfrm>
            <a:off x="2406096" y="1417003"/>
            <a:ext cx="4375703" cy="646331"/>
          </a:xfrm>
          <a:prstGeom prst="rect">
            <a:avLst/>
          </a:prstGeom>
          <a:noFill/>
        </p:spPr>
        <p:txBody>
          <a:bodyPr wrap="square" rtlCol="0">
            <a:spAutoFit/>
          </a:bodyPr>
          <a:lstStyle/>
          <a:p>
            <a:r>
              <a:rPr lang="en-US" altLang="zh-CN" sz="3600" dirty="0">
                <a:solidFill>
                  <a:srgbClr val="4A7E4E"/>
                </a:solidFill>
                <a:cs typeface="+mn-ea"/>
                <a:sym typeface="+mn-lt"/>
              </a:rPr>
              <a:t>CNN</a:t>
            </a:r>
            <a:r>
              <a:rPr lang="zh-CN" altLang="en-US" sz="3600" dirty="0">
                <a:solidFill>
                  <a:srgbClr val="4A7E4E"/>
                </a:solidFill>
                <a:cs typeface="+mn-ea"/>
                <a:sym typeface="+mn-lt"/>
              </a:rPr>
              <a:t>全连接层</a:t>
            </a:r>
            <a:endParaRPr lang="zh-CN" altLang="en-US" sz="3600" dirty="0">
              <a:solidFill>
                <a:srgbClr val="4A7E4E"/>
              </a:solidFill>
              <a:cs typeface="+mn-ea"/>
              <a:sym typeface="+mn-lt"/>
            </a:endParaRPr>
          </a:p>
        </p:txBody>
      </p:sp>
      <p:sp>
        <p:nvSpPr>
          <p:cNvPr id="7" name="文本框 6"/>
          <p:cNvSpPr txBox="1"/>
          <p:nvPr/>
        </p:nvSpPr>
        <p:spPr>
          <a:xfrm>
            <a:off x="2926477" y="2152229"/>
            <a:ext cx="6077503" cy="1015663"/>
          </a:xfrm>
          <a:prstGeom prst="rect">
            <a:avLst/>
          </a:prstGeom>
          <a:noFill/>
        </p:spPr>
        <p:txBody>
          <a:bodyPr wrap="square" rtlCol="0">
            <a:spAutoFit/>
          </a:bodyPr>
          <a:lstStyle/>
          <a:p>
            <a:r>
              <a:rPr lang="zh-CN" altLang="en-US" sz="1200" b="0" i="0" dirty="0">
                <a:solidFill>
                  <a:srgbClr val="121212"/>
                </a:solidFill>
                <a:effectLst/>
                <a:latin typeface="-apple-system"/>
              </a:rPr>
              <a:t>假设对一张看起来并不标准的图进行分类，如下左图所示。</a:t>
            </a:r>
            <a:endParaRPr lang="en-US" altLang="zh-CN" sz="1200" b="0" i="0" dirty="0">
              <a:solidFill>
                <a:srgbClr val="121212"/>
              </a:solidFill>
              <a:effectLst/>
              <a:latin typeface="-apple-system"/>
            </a:endParaRPr>
          </a:p>
          <a:p>
            <a:r>
              <a:rPr lang="zh-CN" altLang="en-US" sz="1200" b="0" i="0" dirty="0">
                <a:solidFill>
                  <a:srgbClr val="121212"/>
                </a:solidFill>
                <a:effectLst/>
                <a:latin typeface="-apple-system"/>
              </a:rPr>
              <a:t>对于进行一系列操作后，假设得到的概率值如下右图所示：</a:t>
            </a:r>
            <a:endParaRPr lang="en-US" altLang="zh-CN" sz="1200" b="0" i="0" dirty="0">
              <a:solidFill>
                <a:srgbClr val="121212"/>
              </a:solidFill>
              <a:effectLst/>
              <a:latin typeface="-apple-system"/>
            </a:endParaRPr>
          </a:p>
          <a:p>
            <a:pPr algn="l"/>
            <a:r>
              <a:rPr lang="en-US" altLang="zh-CN" sz="1200" b="0" i="0" dirty="0">
                <a:solidFill>
                  <a:srgbClr val="121212"/>
                </a:solidFill>
                <a:effectLst/>
                <a:latin typeface="-apple-system"/>
              </a:rPr>
              <a:t>0.9</a:t>
            </a:r>
            <a:r>
              <a:rPr lang="zh-CN" altLang="en-US" sz="1200" b="0" i="0" dirty="0">
                <a:solidFill>
                  <a:srgbClr val="121212"/>
                </a:solidFill>
                <a:effectLst/>
                <a:latin typeface="-apple-system"/>
              </a:rPr>
              <a:t>表示极其大可能是</a:t>
            </a:r>
            <a:r>
              <a:rPr lang="en-US" altLang="zh-CN" sz="1200" b="0" i="0" dirty="0">
                <a:solidFill>
                  <a:srgbClr val="121212"/>
                </a:solidFill>
                <a:effectLst/>
                <a:latin typeface="-apple-system"/>
              </a:rPr>
              <a:t>X</a:t>
            </a:r>
            <a:r>
              <a:rPr lang="zh-CN" altLang="en-US" sz="1200" b="0" i="0" dirty="0">
                <a:solidFill>
                  <a:srgbClr val="121212"/>
                </a:solidFill>
                <a:effectLst/>
                <a:latin typeface="-apple-system"/>
              </a:rPr>
              <a:t>，因此对应到</a:t>
            </a:r>
            <a:r>
              <a:rPr lang="en-US" altLang="zh-CN" sz="1200" b="0" i="0" dirty="0">
                <a:solidFill>
                  <a:srgbClr val="121212"/>
                </a:solidFill>
                <a:effectLst/>
                <a:latin typeface="-apple-system"/>
              </a:rPr>
              <a:t>X</a:t>
            </a:r>
            <a:r>
              <a:rPr lang="zh-CN" altLang="en-US" sz="1200" b="0" i="0" dirty="0">
                <a:solidFill>
                  <a:srgbClr val="121212"/>
                </a:solidFill>
                <a:effectLst/>
                <a:latin typeface="-apple-system"/>
              </a:rPr>
              <a:t>的黄色线条比对应到</a:t>
            </a:r>
            <a:r>
              <a:rPr lang="en-US" altLang="zh-CN" sz="1200" b="0" i="0" dirty="0">
                <a:solidFill>
                  <a:srgbClr val="121212"/>
                </a:solidFill>
                <a:effectLst/>
                <a:latin typeface="-apple-system"/>
              </a:rPr>
              <a:t>O</a:t>
            </a:r>
            <a:r>
              <a:rPr lang="zh-CN" altLang="en-US" sz="1200" b="0" i="0" dirty="0">
                <a:solidFill>
                  <a:srgbClr val="121212"/>
                </a:solidFill>
                <a:effectLst/>
                <a:latin typeface="-apple-system"/>
              </a:rPr>
              <a:t>的绿色线条要粗很多很多。</a:t>
            </a:r>
            <a:endParaRPr lang="zh-CN" altLang="en-US" sz="1200" b="0" i="0" dirty="0">
              <a:solidFill>
                <a:srgbClr val="121212"/>
              </a:solidFill>
              <a:effectLst/>
              <a:latin typeface="-apple-system"/>
            </a:endParaRPr>
          </a:p>
          <a:p>
            <a:pPr algn="l"/>
            <a:r>
              <a:rPr lang="zh-CN" altLang="en-US" sz="1200" b="0" i="0" dirty="0">
                <a:solidFill>
                  <a:srgbClr val="121212"/>
                </a:solidFill>
                <a:effectLst/>
                <a:latin typeface="-apple-system"/>
              </a:rPr>
              <a:t>我们对结果进行统计分析后可判断这张图片里的字母为</a:t>
            </a:r>
            <a:r>
              <a:rPr lang="en-US" altLang="zh-CN" sz="1200" b="0" i="0" dirty="0">
                <a:solidFill>
                  <a:srgbClr val="121212"/>
                </a:solidFill>
                <a:effectLst/>
                <a:latin typeface="-apple-system"/>
              </a:rPr>
              <a:t>X</a:t>
            </a:r>
            <a:r>
              <a:rPr lang="zh-CN" altLang="en-US" sz="1200" b="0" i="0" dirty="0">
                <a:solidFill>
                  <a:srgbClr val="121212"/>
                </a:solidFill>
                <a:effectLst/>
                <a:latin typeface="-apple-system"/>
              </a:rPr>
              <a:t>。</a:t>
            </a:r>
            <a:endParaRPr lang="zh-CN" altLang="en-US" sz="1200" b="0" i="0" dirty="0">
              <a:solidFill>
                <a:srgbClr val="121212"/>
              </a:solidFill>
              <a:effectLst/>
              <a:latin typeface="-apple-system"/>
            </a:endParaRPr>
          </a:p>
          <a:p>
            <a:r>
              <a:rPr lang="zh-CN" altLang="en-US" sz="1200" dirty="0">
                <a:solidFill>
                  <a:srgbClr val="121212"/>
                </a:solidFill>
                <a:latin typeface="-apple-system"/>
              </a:rPr>
              <a:t>这就是</a:t>
            </a:r>
            <a:r>
              <a:rPr lang="en-US" altLang="zh-CN" sz="1200" dirty="0">
                <a:solidFill>
                  <a:srgbClr val="121212"/>
                </a:solidFill>
                <a:latin typeface="-apple-system"/>
              </a:rPr>
              <a:t>CNN</a:t>
            </a:r>
            <a:r>
              <a:rPr lang="zh-CN" altLang="en-US" sz="1200" dirty="0">
                <a:solidFill>
                  <a:srgbClr val="121212"/>
                </a:solidFill>
                <a:latin typeface="-apple-system"/>
              </a:rPr>
              <a:t>全连接层的内容。</a:t>
            </a:r>
            <a:endParaRPr lang="zh-CN" altLang="en-US" sz="1200" dirty="0"/>
          </a:p>
        </p:txBody>
      </p:sp>
      <p:pic>
        <p:nvPicPr>
          <p:cNvPr id="9" name="图片 8"/>
          <p:cNvPicPr>
            <a:picLocks noChangeAspect="1"/>
          </p:cNvPicPr>
          <p:nvPr/>
        </p:nvPicPr>
        <p:blipFill>
          <a:blip r:embed="rId1"/>
          <a:stretch>
            <a:fillRect/>
          </a:stretch>
        </p:blipFill>
        <p:spPr>
          <a:xfrm>
            <a:off x="2926477" y="3341451"/>
            <a:ext cx="1667470" cy="1585631"/>
          </a:xfrm>
          <a:prstGeom prst="rect">
            <a:avLst/>
          </a:prstGeom>
        </p:spPr>
      </p:pic>
      <p:pic>
        <p:nvPicPr>
          <p:cNvPr id="11" name="图片 10"/>
          <p:cNvPicPr>
            <a:picLocks noChangeAspect="1"/>
          </p:cNvPicPr>
          <p:nvPr/>
        </p:nvPicPr>
        <p:blipFill>
          <a:blip r:embed="rId2"/>
          <a:stretch>
            <a:fillRect/>
          </a:stretch>
        </p:blipFill>
        <p:spPr>
          <a:xfrm>
            <a:off x="5647266" y="3341451"/>
            <a:ext cx="2877272" cy="22561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NN">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030549" y="2504793"/>
            <a:ext cx="5558636" cy="3126732"/>
          </a:xfrm>
          <a:prstGeom prst="rect">
            <a:avLst/>
          </a:prstGeom>
        </p:spPr>
      </p:pic>
      <p:sp>
        <p:nvSpPr>
          <p:cNvPr id="9" name="文本框 8"/>
          <p:cNvSpPr txBox="1"/>
          <p:nvPr/>
        </p:nvSpPr>
        <p:spPr>
          <a:xfrm>
            <a:off x="6883401" y="2504793"/>
            <a:ext cx="1938866" cy="1015663"/>
          </a:xfrm>
          <a:prstGeom prst="rect">
            <a:avLst/>
          </a:prstGeom>
          <a:noFill/>
        </p:spPr>
        <p:txBody>
          <a:bodyPr wrap="square" rtlCol="0">
            <a:spAutoFit/>
          </a:bodyPr>
          <a:lstStyle/>
          <a:p>
            <a:r>
              <a:rPr lang="zh-CN" altLang="en-US" sz="1200" dirty="0"/>
              <a:t>此视频详细地展示了</a:t>
            </a:r>
            <a:r>
              <a:rPr lang="en-US" altLang="zh-CN" sz="1200" dirty="0"/>
              <a:t>CNN</a:t>
            </a:r>
            <a:r>
              <a:rPr lang="zh-CN" altLang="en-US" sz="1200" dirty="0"/>
              <a:t>的过程：输入</a:t>
            </a:r>
            <a:r>
              <a:rPr lang="en-US" altLang="zh-CN" sz="1200" dirty="0">
                <a:sym typeface="Wingdings" panose="05000000000000000000" pitchFamily="2" charset="2"/>
              </a:rPr>
              <a:t></a:t>
            </a:r>
            <a:r>
              <a:rPr lang="zh-CN" altLang="en-US" sz="1200" dirty="0">
                <a:sym typeface="Wingdings" panose="05000000000000000000" pitchFamily="2" charset="2"/>
              </a:rPr>
              <a:t>卷积</a:t>
            </a:r>
            <a:r>
              <a:rPr lang="en-US" altLang="zh-CN" sz="1200" dirty="0">
                <a:sym typeface="Wingdings" panose="05000000000000000000" pitchFamily="2" charset="2"/>
              </a:rPr>
              <a:t></a:t>
            </a:r>
            <a:r>
              <a:rPr lang="zh-CN" altLang="en-US" sz="1200" dirty="0">
                <a:sym typeface="Wingdings" panose="05000000000000000000" pitchFamily="2" charset="2"/>
              </a:rPr>
              <a:t>池化</a:t>
            </a:r>
            <a:r>
              <a:rPr lang="en-US" altLang="zh-CN" sz="1200" dirty="0">
                <a:sym typeface="Wingdings" panose="05000000000000000000" pitchFamily="2" charset="2"/>
              </a:rPr>
              <a:t></a:t>
            </a:r>
            <a:r>
              <a:rPr lang="zh-CN" altLang="en-US" sz="1200" dirty="0">
                <a:sym typeface="Wingdings" panose="05000000000000000000" pitchFamily="2" charset="2"/>
              </a:rPr>
              <a:t>卷积</a:t>
            </a:r>
            <a:r>
              <a:rPr lang="en-US" altLang="zh-CN" sz="1200" dirty="0">
                <a:sym typeface="Wingdings" panose="05000000000000000000" pitchFamily="2" charset="2"/>
              </a:rPr>
              <a:t></a:t>
            </a:r>
            <a:r>
              <a:rPr lang="zh-CN" altLang="en-US" sz="1200" dirty="0">
                <a:sym typeface="Wingdings" panose="05000000000000000000" pitchFamily="2" charset="2"/>
              </a:rPr>
              <a:t>池化</a:t>
            </a:r>
            <a:r>
              <a:rPr lang="en-US" altLang="zh-CN" sz="1200" dirty="0">
                <a:sym typeface="Wingdings" panose="05000000000000000000" pitchFamily="2" charset="2"/>
              </a:rPr>
              <a:t></a:t>
            </a:r>
            <a:r>
              <a:rPr lang="zh-CN" altLang="en-US" sz="1200" dirty="0">
                <a:sym typeface="Wingdings" panose="05000000000000000000" pitchFamily="2" charset="2"/>
              </a:rPr>
              <a:t>对比输出，看完之后会对</a:t>
            </a:r>
            <a:r>
              <a:rPr lang="en-US" altLang="zh-CN" sz="1200" dirty="0">
                <a:sym typeface="Wingdings" panose="05000000000000000000" pitchFamily="2" charset="2"/>
              </a:rPr>
              <a:t>CNN</a:t>
            </a:r>
            <a:r>
              <a:rPr lang="zh-CN" altLang="en-US" sz="1200" dirty="0">
                <a:sym typeface="Wingdings" panose="05000000000000000000" pitchFamily="2" charset="2"/>
              </a:rPr>
              <a:t>有直观的了解</a:t>
            </a:r>
            <a:endParaRPr lang="en-US" altLang="zh-CN" sz="1200" dirty="0"/>
          </a:p>
        </p:txBody>
      </p:sp>
      <p:sp>
        <p:nvSpPr>
          <p:cNvPr id="10"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1175696" y="1226475"/>
            <a:ext cx="924037" cy="886794"/>
            <a:chOff x="5002387" y="2208632"/>
            <a:chExt cx="1083454" cy="1127260"/>
          </a:xfrm>
          <a:solidFill>
            <a:srgbClr val="7FB878"/>
          </a:solidFill>
        </p:grpSpPr>
        <p:sp>
          <p:nvSpPr>
            <p:cNvPr id="12"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06</a:t>
              </a:r>
              <a:endParaRPr lang="zh-CN" altLang="en-US" sz="2000" dirty="0">
                <a:solidFill>
                  <a:schemeClr val="bg1"/>
                </a:solidFill>
                <a:cs typeface="+mn-ea"/>
                <a:sym typeface="+mn-lt"/>
              </a:endParaRPr>
            </a:p>
          </p:txBody>
        </p:sp>
      </p:grpSp>
      <p:sp>
        <p:nvSpPr>
          <p:cNvPr id="14" name="文本框 13"/>
          <p:cNvSpPr txBox="1"/>
          <p:nvPr/>
        </p:nvSpPr>
        <p:spPr>
          <a:xfrm>
            <a:off x="2406096" y="1417003"/>
            <a:ext cx="4375703" cy="646331"/>
          </a:xfrm>
          <a:prstGeom prst="rect">
            <a:avLst/>
          </a:prstGeom>
          <a:noFill/>
        </p:spPr>
        <p:txBody>
          <a:bodyPr wrap="square" rtlCol="0">
            <a:spAutoFit/>
          </a:bodyPr>
          <a:lstStyle/>
          <a:p>
            <a:r>
              <a:rPr lang="en-US" altLang="zh-CN" sz="3600" dirty="0">
                <a:solidFill>
                  <a:srgbClr val="4A7E4E"/>
                </a:solidFill>
                <a:cs typeface="+mn-ea"/>
                <a:sym typeface="+mn-lt"/>
              </a:rPr>
              <a:t>CNN</a:t>
            </a:r>
            <a:r>
              <a:rPr lang="zh-CN" altLang="en-US" sz="3600" dirty="0">
                <a:solidFill>
                  <a:srgbClr val="4A7E4E"/>
                </a:solidFill>
                <a:cs typeface="+mn-ea"/>
                <a:sym typeface="+mn-lt"/>
              </a:rPr>
              <a:t>过程视频详解</a:t>
            </a:r>
            <a:endParaRPr lang="zh-CN" altLang="en-US" sz="3600" dirty="0">
              <a:solidFill>
                <a:srgbClr val="4A7E4E"/>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34" fill="hold"/>
                                        <p:tgtEl>
                                          <p:spTgt spid="7"/>
                                        </p:tgtEl>
                                      </p:cBhvr>
                                    </p:cmd>
                                  </p:childTnLst>
                                </p:cTn>
                              </p:par>
                            </p:childTnLst>
                          </p:cTn>
                        </p:par>
                        <p:par>
                          <p:cTn id="7" fill="hold">
                            <p:stCondLst>
                              <p:cond delay="104000"/>
                            </p:stCondLst>
                            <p:childTnLst>
                              <p:par>
                                <p:cTn id="8" presetID="21"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1250"/>
                                        <p:tgtEl>
                                          <p:spTgt spid="10"/>
                                        </p:tgtEl>
                                      </p:cBhvr>
                                    </p:animEffect>
                                  </p:childTnLst>
                                </p:cTn>
                              </p:par>
                            </p:childTnLst>
                          </p:cTn>
                        </p:par>
                        <p:par>
                          <p:cTn id="11" fill="hold">
                            <p:stCondLst>
                              <p:cond delay="105500"/>
                            </p:stCondLst>
                            <p:childTnLst>
                              <p:par>
                                <p:cTn id="12" presetID="53" presetClass="entr" presetSubtype="16"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par>
                          <p:cTn id="17" fill="hold">
                            <p:stCondLst>
                              <p:cond delay="106000"/>
                            </p:stCondLst>
                            <p:childTnLst>
                              <p:par>
                                <p:cTn id="18" presetID="16" presetClass="entr" presetSubtype="37"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outVertic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7"/>
                </p:tgtEl>
              </p:cMediaNode>
            </p:vide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7"/>
                                        </p:tgtEl>
                                      </p:cBhvr>
                                    </p:cmd>
                                  </p:childTnLst>
                                </p:cTn>
                              </p:par>
                            </p:childTnLst>
                          </p:cTn>
                        </p:par>
                      </p:childTnLst>
                    </p:cTn>
                  </p:par>
                </p:childTnLst>
              </p:cTn>
              <p:nextCondLst>
                <p:cond evt="onClick" delay="0">
                  <p:tgtEl>
                    <p:spTgt spid="7"/>
                  </p:tgtEl>
                </p:cond>
              </p:nextCondLst>
            </p:seq>
          </p:childTnLst>
        </p:cTn>
      </p:par>
    </p:tnLst>
    <p:bldLst>
      <p:bldP spid="10"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a:stretch>
            <a:fillRect/>
          </a:stretch>
        </p:blipFill>
        <p:spPr>
          <a:xfrm>
            <a:off x="479955" y="302492"/>
            <a:ext cx="2606146" cy="682727"/>
          </a:xfrm>
          <a:prstGeom prst="rect">
            <a:avLst/>
          </a:prstGeom>
        </p:spPr>
      </p:pic>
      <p:sp>
        <p:nvSpPr>
          <p:cNvPr id="6" name="文本框 5"/>
          <p:cNvSpPr txBox="1"/>
          <p:nvPr/>
        </p:nvSpPr>
        <p:spPr>
          <a:xfrm>
            <a:off x="1195363" y="1078336"/>
            <a:ext cx="4375703" cy="646331"/>
          </a:xfrm>
          <a:prstGeom prst="rect">
            <a:avLst/>
          </a:prstGeom>
          <a:noFill/>
        </p:spPr>
        <p:txBody>
          <a:bodyPr wrap="square" rtlCol="0">
            <a:spAutoFit/>
          </a:bodyPr>
          <a:lstStyle/>
          <a:p>
            <a:r>
              <a:rPr lang="en-US" altLang="zh-CN" sz="3600" dirty="0">
                <a:solidFill>
                  <a:srgbClr val="4A7E4E"/>
                </a:solidFill>
                <a:cs typeface="+mn-ea"/>
                <a:sym typeface="+mn-lt"/>
              </a:rPr>
              <a:t>CNN</a:t>
            </a:r>
            <a:r>
              <a:rPr lang="zh-CN" altLang="en-US" sz="3600" dirty="0">
                <a:solidFill>
                  <a:srgbClr val="4A7E4E"/>
                </a:solidFill>
                <a:cs typeface="+mn-ea"/>
                <a:sym typeface="+mn-lt"/>
              </a:rPr>
              <a:t>应用难点</a:t>
            </a:r>
            <a:endParaRPr lang="zh-CN" altLang="en-US" sz="3600" dirty="0">
              <a:solidFill>
                <a:srgbClr val="4A7E4E"/>
              </a:solidFill>
              <a:cs typeface="+mn-ea"/>
              <a:sym typeface="+mn-lt"/>
            </a:endParaRPr>
          </a:p>
        </p:txBody>
      </p:sp>
      <p:sp>
        <p:nvSpPr>
          <p:cNvPr id="4" name="文本框 3"/>
          <p:cNvSpPr txBox="1"/>
          <p:nvPr/>
        </p:nvSpPr>
        <p:spPr>
          <a:xfrm>
            <a:off x="1634067" y="2048933"/>
            <a:ext cx="8576733" cy="387798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121212"/>
                </a:solidFill>
                <a:effectLst/>
                <a:latin typeface="Arial" panose="020B0604020202020204" pitchFamily="34" charset="0"/>
                <a:ea typeface="-apple-system"/>
              </a:rPr>
              <a:t>前面说了那么多，其实只是一个大致的框架的设计而已，里面的参数具体是多少则是需要训练的。</a:t>
            </a:r>
            <a:endParaRPr kumimoji="0" lang="zh-CN" altLang="zh-CN"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121212"/>
                </a:solidFill>
                <a:effectLst/>
                <a:latin typeface="Arial" panose="020B0604020202020204" pitchFamily="34" charset="0"/>
                <a:ea typeface="-apple-system"/>
              </a:rPr>
              <a:t>那么神经网络到底需要训练什么呢？</a:t>
            </a:r>
            <a:endParaRPr kumimoji="0" lang="zh-CN" altLang="zh-CN"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121212"/>
                </a:solidFill>
                <a:effectLst/>
                <a:latin typeface="Arial" panose="020B0604020202020204" pitchFamily="34" charset="0"/>
                <a:ea typeface="-apple-system"/>
              </a:rPr>
              <a:t>训练的就是那些卷积核（filter）。</a:t>
            </a:r>
            <a:endParaRPr kumimoji="0" lang="zh-CN" altLang="zh-CN"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0" i="0" u="none" strike="noStrike" cap="none" normalizeH="0" baseline="0" dirty="0">
                <a:ln>
                  <a:noFill/>
                </a:ln>
                <a:solidFill>
                  <a:srgbClr val="121212"/>
                </a:solidFill>
                <a:effectLst/>
                <a:latin typeface="Arial" panose="020B0604020202020204" pitchFamily="34" charset="0"/>
                <a:ea typeface="-apple-system"/>
              </a:rPr>
              <a:t>针对这个识别X的例子，我们可以人为定义三个3X3的卷积核，便可实现对X的特征提取。但是在实际运用中，比如识别手写字母，几乎不可能存在标准的写法，每个人的字迹都完全不同，因此原来的那三个标准的卷积核就变得不再适用了，为了提高CNN模型的通用性（机器学习中的</a:t>
            </a:r>
            <a:r>
              <a:rPr lang="zh-CN" altLang="zh-CN" sz="1200" dirty="0">
                <a:solidFill>
                  <a:srgbClr val="121212"/>
                </a:solidFill>
                <a:latin typeface="Arial" panose="020B0604020202020204" pitchFamily="34" charset="0"/>
              </a:rPr>
              <a:t>“泛化能力</a:t>
            </a:r>
            <a:r>
              <a:rPr lang="zh-CN" altLang="en-US" sz="1200" dirty="0">
                <a:solidFill>
                  <a:srgbClr val="121212"/>
                </a:solidFill>
                <a:latin typeface="Arial" panose="020B0604020202020204" pitchFamily="34" charset="0"/>
              </a:rPr>
              <a:t>”</a:t>
            </a:r>
            <a:r>
              <a:rPr lang="zh-CN" altLang="zh-CN" sz="1200" dirty="0">
                <a:solidFill>
                  <a:srgbClr val="121212"/>
                </a:solidFill>
                <a:latin typeface="Arial" panose="020B0604020202020204" pitchFamily="34" charset="0"/>
              </a:rPr>
              <a:t>），就需要对卷积核进行改写。经过成千上万的训练集来训练，每一次加入新的数据，都有可能对卷积核里的值造成影响。</a:t>
            </a:r>
            <a:endParaRPr lang="zh-CN" altLang="zh-CN" sz="1200" dirty="0">
              <a:solidFill>
                <a:srgbClr val="12121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zh-CN" altLang="zh-CN" sz="1200" dirty="0">
                <a:solidFill>
                  <a:srgbClr val="121212"/>
                </a:solidFill>
                <a:latin typeface="Arial" panose="020B0604020202020204" pitchFamily="34" charset="0"/>
              </a:rPr>
              <a:t>具体的训练方法是BP算法---BackProp反向传播算法。</a:t>
            </a:r>
            <a:endParaRPr lang="zh-CN" altLang="zh-CN" sz="1200" dirty="0">
              <a:solidFill>
                <a:srgbClr val="12121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zh-CN" altLang="zh-CN" sz="1200" dirty="0">
                <a:solidFill>
                  <a:srgbClr val="121212"/>
                </a:solidFill>
                <a:latin typeface="Arial" panose="020B0604020202020204" pitchFamily="34" charset="0"/>
              </a:rPr>
              <a:t>在训练时，我们采用的训练数据一般都是带有标签label的图片。如果图片中的字母是X，则label=x，如果图片中的字母是A，则label=A。 标签能直观地反映图片。</a:t>
            </a:r>
            <a:endParaRPr lang="zh-CN" altLang="zh-CN" sz="1200" dirty="0">
              <a:solidFill>
                <a:srgbClr val="12121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zh-CN" altLang="zh-CN" sz="1200" dirty="0">
                <a:solidFill>
                  <a:srgbClr val="121212"/>
                </a:solidFill>
                <a:latin typeface="Arial" panose="020B0604020202020204" pitchFamily="34" charset="0"/>
              </a:rPr>
              <a:t>在最开始，训练前，我们定义一个大小为3X3的卷积核，那么里面具体的值是多少，我们都不知道，但又不能为0吧，所以就用随机初始化法来进行赋值，卷积核获取到了一个随机值，便可以开始工作。</a:t>
            </a:r>
            <a:endParaRPr lang="zh-CN" altLang="zh-CN" sz="1200" dirty="0">
              <a:solidFill>
                <a:srgbClr val="12121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zh-CN" altLang="zh-CN" sz="1200" dirty="0">
                <a:solidFill>
                  <a:srgbClr val="121212"/>
                </a:solidFill>
                <a:latin typeface="Arial" panose="020B0604020202020204" pitchFamily="34" charset="0"/>
              </a:rPr>
              <a:t>卷积神经网络便可以开始工作了，输入一张带有标签的图片（假设图片内容是字母X）。经网络识别后判断是X的概率为0.3。本来应该是1.0的概率，现在只有0.3，问题就很明显了，存在了很大的误差。</a:t>
            </a:r>
            <a:endParaRPr lang="zh-CN" altLang="zh-CN" sz="1200" dirty="0">
              <a:solidFill>
                <a:srgbClr val="121212"/>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zh-CN" altLang="zh-CN" sz="1200" dirty="0">
                <a:solidFill>
                  <a:srgbClr val="121212"/>
                </a:solidFill>
                <a:latin typeface="Arial" panose="020B0604020202020204" pitchFamily="34" charset="0"/>
              </a:rPr>
              <a:t>一种简单定义误差error的计算公式为        </a:t>
            </a:r>
            <a:endParaRPr lang="zh-CN" altLang="zh-CN" sz="1200" dirty="0">
              <a:solidFill>
                <a:srgbClr val="121212"/>
              </a:solidFill>
              <a:latin typeface="Arial" panose="020B0604020202020204" pitchFamily="34" charset="0"/>
            </a:endParaRPr>
          </a:p>
          <a:p>
            <a:pPr algn="l"/>
            <a:r>
              <a:rPr lang="zh-CN" altLang="zh-CN" sz="1200" dirty="0">
                <a:solidFill>
                  <a:srgbClr val="121212"/>
                </a:solidFill>
                <a:latin typeface="Arial" panose="020B0604020202020204" pitchFamily="34" charset="0"/>
              </a:rPr>
              <a:t>训练的终极目的就是使得这个误差最小，常用的方法是 梯度下降法。</a:t>
            </a:r>
            <a:r>
              <a:rPr lang="zh-CN" altLang="en-US" sz="1200" b="0" i="0" dirty="0">
                <a:solidFill>
                  <a:srgbClr val="121212"/>
                </a:solidFill>
                <a:effectLst/>
                <a:latin typeface="-apple-system"/>
              </a:rPr>
              <a:t>要使得误差</a:t>
            </a:r>
            <a:r>
              <a:rPr lang="en-US" altLang="zh-CN" sz="1200" b="0" i="0" dirty="0">
                <a:solidFill>
                  <a:srgbClr val="121212"/>
                </a:solidFill>
                <a:effectLst/>
                <a:latin typeface="-apple-system"/>
              </a:rPr>
              <a:t>error</a:t>
            </a:r>
            <a:r>
              <a:rPr lang="zh-CN" altLang="en-US" sz="1200" b="0" i="0" dirty="0">
                <a:solidFill>
                  <a:srgbClr val="121212"/>
                </a:solidFill>
                <a:effectLst/>
                <a:latin typeface="-apple-system"/>
              </a:rPr>
              <a:t>最小，就是让卷积核里的参数</a:t>
            </a:r>
            <a:r>
              <a:rPr lang="en-US" altLang="zh-CN" sz="1200" b="0" i="0" dirty="0">
                <a:solidFill>
                  <a:srgbClr val="121212"/>
                </a:solidFill>
                <a:effectLst/>
                <a:latin typeface="-apple-system"/>
              </a:rPr>
              <a:t>w</a:t>
            </a:r>
            <a:r>
              <a:rPr lang="zh-CN" altLang="en-US" sz="1200" b="0" i="0" dirty="0">
                <a:solidFill>
                  <a:srgbClr val="121212"/>
                </a:solidFill>
                <a:effectLst/>
                <a:latin typeface="-apple-system"/>
              </a:rPr>
              <a:t>往梯度下降最小的反向改变。</a:t>
            </a:r>
            <a:endParaRPr lang="zh-CN" altLang="en-US" sz="1200" b="0" i="0" dirty="0">
              <a:solidFill>
                <a:srgbClr val="121212"/>
              </a:solidFill>
              <a:effectLst/>
              <a:latin typeface="-apple-system"/>
            </a:endParaRPr>
          </a:p>
          <a:p>
            <a:br>
              <a:rPr lang="zh-CN" altLang="en-US" sz="1200" dirty="0"/>
            </a:br>
            <a:endParaRPr lang="zh-CN" altLang="zh-CN" sz="1200" dirty="0">
              <a:solidFill>
                <a:srgbClr val="121212"/>
              </a:solidFill>
              <a:latin typeface="Arial" panose="020B0604020202020204" pitchFamily="34" charset="0"/>
            </a:endParaRPr>
          </a:p>
          <a:p>
            <a:endParaRPr lang="zh-CN" altLang="en-US" dirty="0"/>
          </a:p>
        </p:txBody>
      </p:sp>
      <p:sp>
        <p:nvSpPr>
          <p:cNvPr id="8" name="AutoShape 4" descr="[公式]"/>
          <p:cNvSpPr>
            <a:spLocks noChangeAspect="1" noChangeArrowheads="1"/>
          </p:cNvSpPr>
          <p:nvPr/>
        </p:nvSpPr>
        <p:spPr bwMode="auto">
          <a:xfrm>
            <a:off x="3873500" y="952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 name="图片 9"/>
          <p:cNvPicPr>
            <a:picLocks noChangeAspect="1"/>
          </p:cNvPicPr>
          <p:nvPr/>
        </p:nvPicPr>
        <p:blipFill>
          <a:blip r:embed="rId2"/>
          <a:stretch>
            <a:fillRect/>
          </a:stretch>
        </p:blipFill>
        <p:spPr>
          <a:xfrm>
            <a:off x="4178300" y="4636558"/>
            <a:ext cx="2171700" cy="209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a:stretch>
            <a:fillRect/>
          </a:stretch>
        </p:blipFill>
        <p:spPr>
          <a:xfrm>
            <a:off x="479955" y="302492"/>
            <a:ext cx="2606146" cy="682727"/>
          </a:xfrm>
          <a:prstGeom prst="rect">
            <a:avLst/>
          </a:prstGeom>
        </p:spPr>
      </p:pic>
      <p:sp>
        <p:nvSpPr>
          <p:cNvPr id="6" name="文本框 5"/>
          <p:cNvSpPr txBox="1"/>
          <p:nvPr/>
        </p:nvSpPr>
        <p:spPr>
          <a:xfrm>
            <a:off x="1195363" y="1078336"/>
            <a:ext cx="4375703" cy="646331"/>
          </a:xfrm>
          <a:prstGeom prst="rect">
            <a:avLst/>
          </a:prstGeom>
          <a:noFill/>
        </p:spPr>
        <p:txBody>
          <a:bodyPr wrap="square" rtlCol="0">
            <a:spAutoFit/>
          </a:bodyPr>
          <a:lstStyle/>
          <a:p>
            <a:r>
              <a:rPr lang="en-US" altLang="zh-CN" sz="3600" dirty="0">
                <a:solidFill>
                  <a:srgbClr val="4A7E4E"/>
                </a:solidFill>
                <a:cs typeface="+mn-ea"/>
                <a:sym typeface="+mn-lt"/>
              </a:rPr>
              <a:t>CNN</a:t>
            </a:r>
            <a:r>
              <a:rPr lang="zh-CN" altLang="en-US" sz="3600" dirty="0">
                <a:solidFill>
                  <a:srgbClr val="4A7E4E"/>
                </a:solidFill>
                <a:cs typeface="+mn-ea"/>
                <a:sym typeface="+mn-lt"/>
              </a:rPr>
              <a:t>优缺点</a:t>
            </a:r>
            <a:endParaRPr lang="zh-CN" altLang="en-US" sz="3600" dirty="0">
              <a:solidFill>
                <a:srgbClr val="4A7E4E"/>
              </a:solidFill>
              <a:cs typeface="+mn-ea"/>
              <a:sym typeface="+mn-lt"/>
            </a:endParaRPr>
          </a:p>
        </p:txBody>
      </p:sp>
      <p:sp>
        <p:nvSpPr>
          <p:cNvPr id="8" name="文本框 7"/>
          <p:cNvSpPr txBox="1"/>
          <p:nvPr/>
        </p:nvSpPr>
        <p:spPr>
          <a:xfrm>
            <a:off x="2964896" y="1724667"/>
            <a:ext cx="4375703" cy="1508105"/>
          </a:xfrm>
          <a:prstGeom prst="rect">
            <a:avLst/>
          </a:prstGeom>
          <a:noFill/>
        </p:spPr>
        <p:txBody>
          <a:bodyPr wrap="square" rtlCol="0">
            <a:spAutoFit/>
          </a:bodyPr>
          <a:lstStyle/>
          <a:p>
            <a:r>
              <a:rPr lang="zh-CN" altLang="en-US" sz="2000" dirty="0">
                <a:solidFill>
                  <a:srgbClr val="4A7E4E"/>
                </a:solidFill>
                <a:cs typeface="+mn-ea"/>
                <a:sym typeface="+mn-lt"/>
              </a:rPr>
              <a:t>优点：</a:t>
            </a:r>
            <a:endParaRPr lang="en-US" altLang="zh-CN" sz="2000" dirty="0">
              <a:solidFill>
                <a:srgbClr val="4A7E4E"/>
              </a:solidFill>
              <a:cs typeface="+mn-ea"/>
              <a:sym typeface="+mn-lt"/>
            </a:endParaRPr>
          </a:p>
          <a:p>
            <a:r>
              <a:rPr lang="en-US" altLang="zh-CN" sz="2000" b="1" dirty="0">
                <a:solidFill>
                  <a:srgbClr val="4A7E4E"/>
                </a:solidFill>
                <a:cs typeface="+mn-ea"/>
                <a:sym typeface="+mn-lt"/>
              </a:rPr>
              <a:t>·</a:t>
            </a:r>
            <a:r>
              <a:rPr lang="zh-CN" altLang="en-US" sz="1200" dirty="0"/>
              <a:t>共享卷积核，处理高维数据无压力；</a:t>
            </a:r>
            <a:endParaRPr lang="zh-CN" altLang="en-US" sz="1200" dirty="0"/>
          </a:p>
          <a:p>
            <a:r>
              <a:rPr lang="en-US" altLang="zh-CN" sz="2000" b="1" dirty="0">
                <a:solidFill>
                  <a:srgbClr val="4A7E4E"/>
                </a:solidFill>
                <a:cs typeface="+mn-ea"/>
                <a:sym typeface="+mn-lt"/>
              </a:rPr>
              <a:t>·</a:t>
            </a:r>
            <a:r>
              <a:rPr lang="zh-CN" altLang="en-US" sz="1200" dirty="0"/>
              <a:t>可以自动进行特征提取卷积层可以提取特征， 卷积层中的卷积核（滤波器）真正发挥作用，通过卷积提取需要的特征</a:t>
            </a:r>
            <a:endParaRPr lang="zh-CN" altLang="en-US" sz="1200" dirty="0"/>
          </a:p>
          <a:p>
            <a:endParaRPr lang="zh-CN" altLang="en-US" sz="2000" dirty="0">
              <a:solidFill>
                <a:srgbClr val="4A7E4E"/>
              </a:solidFill>
              <a:cs typeface="+mn-ea"/>
              <a:sym typeface="+mn-lt"/>
            </a:endParaRPr>
          </a:p>
        </p:txBody>
      </p:sp>
      <p:sp>
        <p:nvSpPr>
          <p:cNvPr id="10" name="文本框 9"/>
          <p:cNvSpPr txBox="1"/>
          <p:nvPr/>
        </p:nvSpPr>
        <p:spPr>
          <a:xfrm>
            <a:off x="2964897" y="3545146"/>
            <a:ext cx="4375703" cy="2185214"/>
          </a:xfrm>
          <a:prstGeom prst="rect">
            <a:avLst/>
          </a:prstGeom>
          <a:noFill/>
        </p:spPr>
        <p:txBody>
          <a:bodyPr wrap="square" rtlCol="0">
            <a:spAutoFit/>
          </a:bodyPr>
          <a:lstStyle/>
          <a:p>
            <a:r>
              <a:rPr lang="zh-CN" altLang="en-US" sz="2000" dirty="0">
                <a:solidFill>
                  <a:srgbClr val="4A7E4E"/>
                </a:solidFill>
                <a:cs typeface="+mn-ea"/>
                <a:sym typeface="+mn-lt"/>
              </a:rPr>
              <a:t>缺点：</a:t>
            </a:r>
            <a:endParaRPr lang="en-US" altLang="zh-CN" sz="2000" dirty="0">
              <a:solidFill>
                <a:srgbClr val="4A7E4E"/>
              </a:solidFill>
              <a:cs typeface="+mn-ea"/>
              <a:sym typeface="+mn-lt"/>
            </a:endParaRPr>
          </a:p>
          <a:p>
            <a:r>
              <a:rPr lang="en-US" altLang="zh-CN" sz="2000" b="1" dirty="0">
                <a:solidFill>
                  <a:srgbClr val="4A7E4E"/>
                </a:solidFill>
                <a:cs typeface="+mn-ea"/>
                <a:sym typeface="+mn-lt"/>
              </a:rPr>
              <a:t>·</a:t>
            </a:r>
            <a:r>
              <a:rPr lang="zh-CN" altLang="en-US" sz="1200" dirty="0"/>
              <a:t>当网络层次太深时，采用</a:t>
            </a:r>
            <a:r>
              <a:rPr lang="en-US" altLang="zh-CN" sz="1200" dirty="0"/>
              <a:t>BP</a:t>
            </a:r>
            <a:r>
              <a:rPr lang="zh-CN" altLang="en-US" sz="1200" dirty="0"/>
              <a:t>传播修改参数会使靠近输入层的参数改动较慢；</a:t>
            </a:r>
            <a:endParaRPr lang="zh-CN" altLang="en-US" sz="1200" dirty="0"/>
          </a:p>
          <a:p>
            <a:r>
              <a:rPr lang="en-US" altLang="zh-CN" sz="2000" b="1" dirty="0">
                <a:solidFill>
                  <a:srgbClr val="4A7E4E"/>
                </a:solidFill>
                <a:cs typeface="+mn-ea"/>
                <a:sym typeface="+mn-lt"/>
              </a:rPr>
              <a:t>·</a:t>
            </a:r>
            <a:r>
              <a:rPr lang="zh-CN" altLang="en-US" sz="1200" dirty="0"/>
              <a:t>采用梯度下降算法很容易使训练结果收敛于局部最小值而非全局最小值；</a:t>
            </a:r>
            <a:endParaRPr lang="zh-CN" altLang="en-US" sz="1200" dirty="0"/>
          </a:p>
          <a:p>
            <a:r>
              <a:rPr lang="en-US" altLang="zh-CN" sz="2000" b="1" dirty="0">
                <a:solidFill>
                  <a:srgbClr val="4A7E4E"/>
                </a:solidFill>
                <a:cs typeface="+mn-ea"/>
                <a:sym typeface="+mn-lt"/>
              </a:rPr>
              <a:t>·</a:t>
            </a:r>
            <a:r>
              <a:rPr lang="zh-CN" altLang="en-US" sz="1200" dirty="0"/>
              <a:t>池化层会丢失大量有价值信息，忽略局部与整体之间关联性；</a:t>
            </a:r>
            <a:endParaRPr lang="zh-CN" altLang="en-US" sz="1200" dirty="0"/>
          </a:p>
          <a:p>
            <a:endParaRPr lang="zh-CN" altLang="en-US" sz="1200" dirty="0"/>
          </a:p>
          <a:p>
            <a:endParaRPr lang="zh-CN" altLang="en-US" sz="2000" dirty="0">
              <a:solidFill>
                <a:srgbClr val="4A7E4E"/>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a:spLocks noChangeArrowheads="1"/>
          </p:cNvSpPr>
          <p:nvPr/>
        </p:nvSpPr>
        <p:spPr bwMode="auto">
          <a:xfrm>
            <a:off x="2155845" y="2967335"/>
            <a:ext cx="788031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6000" b="1" spc="600" dirty="0">
                <a:solidFill>
                  <a:srgbClr val="4A7E4E"/>
                </a:solidFill>
                <a:cs typeface="+mn-ea"/>
                <a:sym typeface="+mn-lt"/>
              </a:rPr>
              <a:t>谢谢</a:t>
            </a:r>
            <a:endParaRPr lang="zh-CN" altLang="en-US" sz="6000" b="1" spc="600" dirty="0">
              <a:solidFill>
                <a:srgbClr val="4A7E4E"/>
              </a:solidFill>
              <a:cs typeface="+mn-ea"/>
              <a:sym typeface="+mn-lt"/>
            </a:endParaRPr>
          </a:p>
        </p:txBody>
      </p:sp>
      <p:pic>
        <p:nvPicPr>
          <p:cNvPr id="7" name="V.A. - 鸟之诗">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956579" y="-2064026"/>
            <a:ext cx="609600" cy="609600"/>
          </a:xfrm>
          <a:prstGeom prst="rect">
            <a:avLst/>
          </a:prstGeom>
        </p:spPr>
      </p:pic>
      <p:pic>
        <p:nvPicPr>
          <p:cNvPr id="44" name="图片 43"/>
          <p:cNvPicPr>
            <a:picLocks noChangeAspect="1"/>
          </p:cNvPicPr>
          <p:nvPr/>
        </p:nvPicPr>
        <p:blipFill>
          <a:blip r:embed="rId4"/>
          <a:stretch>
            <a:fillRect/>
          </a:stretch>
        </p:blipFill>
        <p:spPr>
          <a:xfrm>
            <a:off x="479955" y="302492"/>
            <a:ext cx="2606146" cy="6827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11" repeatCount="indefinite" fill="hold" display="0">
                  <p:stCondLst>
                    <p:cond delay="indefinite"/>
                  </p:stCondLst>
                  <p:endCondLst>
                    <p:cond evt="onStopAudio" delay="0">
                      <p:tgtEl>
                        <p:sldTgt/>
                      </p:tgtEl>
                    </p:cond>
                  </p:endCondLst>
                </p:cTn>
                <p:tgtEl>
                  <p:spTgt spid="7"/>
                </p:tgtEl>
              </p:cMediaNode>
            </p:audio>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19900" y="1840594"/>
            <a:ext cx="5825167" cy="603378"/>
            <a:chOff x="3282169" y="1966137"/>
            <a:chExt cx="5825167" cy="687233"/>
          </a:xfrm>
        </p:grpSpPr>
        <p:sp>
          <p:nvSpPr>
            <p:cNvPr id="3" name="圆角矩形 2"/>
            <p:cNvSpPr/>
            <p:nvPr/>
          </p:nvSpPr>
          <p:spPr>
            <a:xfrm>
              <a:off x="3282169" y="1966137"/>
              <a:ext cx="5825167" cy="687233"/>
            </a:xfrm>
            <a:prstGeom prst="roundRect">
              <a:avLst>
                <a:gd name="adj" fmla="val 50000"/>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4" name="TextBox 3"/>
            <p:cNvSpPr txBox="1"/>
            <p:nvPr/>
          </p:nvSpPr>
          <p:spPr>
            <a:xfrm>
              <a:off x="5504041" y="2125088"/>
              <a:ext cx="1146468" cy="369332"/>
            </a:xfrm>
            <a:prstGeom prst="rect">
              <a:avLst/>
            </a:prstGeom>
            <a:noFill/>
          </p:spPr>
          <p:txBody>
            <a:bodyPr wrap="none" rtlCol="0">
              <a:spAutoFit/>
            </a:bodyPr>
            <a:lstStyle/>
            <a:p>
              <a:r>
                <a:rPr lang="en-US" altLang="zh-CN" dirty="0">
                  <a:solidFill>
                    <a:srgbClr val="A6CE88"/>
                  </a:solidFill>
                  <a:cs typeface="+mn-ea"/>
                  <a:sym typeface="+mn-lt"/>
                </a:rPr>
                <a:t>CNN</a:t>
              </a:r>
              <a:r>
                <a:rPr lang="zh-CN" altLang="en-US" dirty="0">
                  <a:solidFill>
                    <a:srgbClr val="A6CE88"/>
                  </a:solidFill>
                  <a:cs typeface="+mn-ea"/>
                  <a:sym typeface="+mn-lt"/>
                </a:rPr>
                <a:t>简介</a:t>
              </a:r>
              <a:endParaRPr lang="zh-CN" altLang="en-US" dirty="0">
                <a:solidFill>
                  <a:srgbClr val="A6CE88"/>
                </a:solidFill>
                <a:cs typeface="+mn-ea"/>
                <a:sym typeface="+mn-lt"/>
              </a:endParaRPr>
            </a:p>
          </p:txBody>
        </p:sp>
        <p:sp>
          <p:nvSpPr>
            <p:cNvPr id="5" name="TextBox 4"/>
            <p:cNvSpPr txBox="1"/>
            <p:nvPr/>
          </p:nvSpPr>
          <p:spPr>
            <a:xfrm>
              <a:off x="4750603" y="2025060"/>
              <a:ext cx="627095" cy="569387"/>
            </a:xfrm>
            <a:prstGeom prst="rect">
              <a:avLst/>
            </a:prstGeom>
            <a:noFill/>
            <a:ln>
              <a:noFill/>
            </a:ln>
          </p:spPr>
          <p:txBody>
            <a:bodyPr wrap="none" rtlCol="0">
              <a:spAutoFit/>
            </a:bodyPr>
            <a:lstStyle/>
            <a:p>
              <a:r>
                <a:rPr lang="en-US" altLang="zh-CN" sz="3100" b="1" dirty="0">
                  <a:solidFill>
                    <a:srgbClr val="A6CE88"/>
                  </a:solidFill>
                  <a:cs typeface="+mn-ea"/>
                  <a:sym typeface="+mn-lt"/>
                </a:rPr>
                <a:t>01</a:t>
              </a:r>
              <a:endParaRPr lang="zh-CN" altLang="en-US" sz="3100" b="1" dirty="0">
                <a:solidFill>
                  <a:srgbClr val="A6CE88"/>
                </a:solidFill>
                <a:cs typeface="+mn-ea"/>
                <a:sym typeface="+mn-lt"/>
              </a:endParaRPr>
            </a:p>
          </p:txBody>
        </p:sp>
      </p:grpSp>
      <p:grpSp>
        <p:nvGrpSpPr>
          <p:cNvPr id="6" name="组合 5"/>
          <p:cNvGrpSpPr/>
          <p:nvPr/>
        </p:nvGrpSpPr>
        <p:grpSpPr>
          <a:xfrm>
            <a:off x="3219899" y="2619181"/>
            <a:ext cx="5825167" cy="785887"/>
            <a:chOff x="3282169" y="3012850"/>
            <a:chExt cx="5825167" cy="895105"/>
          </a:xfrm>
        </p:grpSpPr>
        <p:sp>
          <p:nvSpPr>
            <p:cNvPr id="7" name="圆角矩形 6"/>
            <p:cNvSpPr/>
            <p:nvPr/>
          </p:nvSpPr>
          <p:spPr>
            <a:xfrm>
              <a:off x="3282169" y="3012850"/>
              <a:ext cx="5825167" cy="687233"/>
            </a:xfrm>
            <a:prstGeom prst="roundRect">
              <a:avLst>
                <a:gd name="adj" fmla="val 50000"/>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8" name="TextBox 6"/>
            <p:cNvSpPr txBox="1"/>
            <p:nvPr/>
          </p:nvSpPr>
          <p:spPr>
            <a:xfrm>
              <a:off x="5504041" y="3171801"/>
              <a:ext cx="1377300" cy="736154"/>
            </a:xfrm>
            <a:prstGeom prst="rect">
              <a:avLst/>
            </a:prstGeom>
            <a:noFill/>
          </p:spPr>
          <p:txBody>
            <a:bodyPr wrap="none" rtlCol="0">
              <a:spAutoFit/>
            </a:bodyPr>
            <a:lstStyle/>
            <a:p>
              <a:r>
                <a:rPr lang="en-US" altLang="zh-CN" dirty="0">
                  <a:solidFill>
                    <a:srgbClr val="7FB878"/>
                  </a:solidFill>
                  <a:cs typeface="+mn-ea"/>
                  <a:sym typeface="+mn-lt"/>
                </a:rPr>
                <a:t>CNN</a:t>
              </a:r>
              <a:r>
                <a:rPr lang="zh-CN" altLang="en-US" dirty="0">
                  <a:solidFill>
                    <a:srgbClr val="7FB878"/>
                  </a:solidFill>
                  <a:cs typeface="+mn-ea"/>
                  <a:sym typeface="+mn-lt"/>
                </a:rPr>
                <a:t>输入层</a:t>
              </a:r>
              <a:endParaRPr lang="en-US" altLang="zh-CN" dirty="0">
                <a:solidFill>
                  <a:srgbClr val="7FB878"/>
                </a:solidFill>
                <a:cs typeface="+mn-ea"/>
                <a:sym typeface="+mn-lt"/>
              </a:endParaRPr>
            </a:p>
            <a:p>
              <a:endParaRPr lang="zh-CN" altLang="en-US" dirty="0">
                <a:solidFill>
                  <a:srgbClr val="7FB878"/>
                </a:solidFill>
                <a:cs typeface="+mn-ea"/>
                <a:sym typeface="+mn-lt"/>
              </a:endParaRPr>
            </a:p>
          </p:txBody>
        </p:sp>
        <p:sp>
          <p:nvSpPr>
            <p:cNvPr id="9" name="TextBox 7"/>
            <p:cNvSpPr txBox="1"/>
            <p:nvPr/>
          </p:nvSpPr>
          <p:spPr>
            <a:xfrm>
              <a:off x="4750603" y="3071773"/>
              <a:ext cx="627095" cy="569387"/>
            </a:xfrm>
            <a:prstGeom prst="rect">
              <a:avLst/>
            </a:prstGeom>
            <a:noFill/>
            <a:ln>
              <a:noFill/>
            </a:ln>
          </p:spPr>
          <p:txBody>
            <a:bodyPr wrap="none" rtlCol="0">
              <a:spAutoFit/>
            </a:bodyPr>
            <a:lstStyle/>
            <a:p>
              <a:r>
                <a:rPr lang="en-US" altLang="zh-CN" sz="3100" b="1" dirty="0">
                  <a:solidFill>
                    <a:srgbClr val="7FB878"/>
                  </a:solidFill>
                  <a:cs typeface="+mn-ea"/>
                  <a:sym typeface="+mn-lt"/>
                </a:rPr>
                <a:t>02</a:t>
              </a:r>
              <a:endParaRPr lang="zh-CN" altLang="en-US" sz="3100" b="1" dirty="0">
                <a:solidFill>
                  <a:srgbClr val="7FB878"/>
                </a:solidFill>
                <a:cs typeface="+mn-ea"/>
                <a:sym typeface="+mn-lt"/>
              </a:endParaRPr>
            </a:p>
          </p:txBody>
        </p:sp>
      </p:grpSp>
      <p:grpSp>
        <p:nvGrpSpPr>
          <p:cNvPr id="10" name="组合 9"/>
          <p:cNvGrpSpPr/>
          <p:nvPr/>
        </p:nvGrpSpPr>
        <p:grpSpPr>
          <a:xfrm>
            <a:off x="3219899" y="3362118"/>
            <a:ext cx="5825167" cy="621120"/>
            <a:chOff x="3282169" y="4059562"/>
            <a:chExt cx="5825167" cy="707438"/>
          </a:xfrm>
        </p:grpSpPr>
        <p:sp>
          <p:nvSpPr>
            <p:cNvPr id="11" name="圆角矩形 10"/>
            <p:cNvSpPr/>
            <p:nvPr/>
          </p:nvSpPr>
          <p:spPr>
            <a:xfrm>
              <a:off x="3282169" y="4059562"/>
              <a:ext cx="5825167" cy="687233"/>
            </a:xfrm>
            <a:prstGeom prst="roundRect">
              <a:avLst>
                <a:gd name="adj" fmla="val 50000"/>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12" name="TextBox 9"/>
            <p:cNvSpPr txBox="1"/>
            <p:nvPr/>
          </p:nvSpPr>
          <p:spPr>
            <a:xfrm>
              <a:off x="5504041" y="4218513"/>
              <a:ext cx="1838965" cy="369332"/>
            </a:xfrm>
            <a:prstGeom prst="rect">
              <a:avLst/>
            </a:prstGeom>
            <a:noFill/>
          </p:spPr>
          <p:txBody>
            <a:bodyPr wrap="none" rtlCol="0">
              <a:spAutoFit/>
            </a:bodyPr>
            <a:lstStyle/>
            <a:p>
              <a:r>
                <a:rPr lang="en-US" altLang="zh-CN" dirty="0">
                  <a:solidFill>
                    <a:srgbClr val="539666"/>
                  </a:solidFill>
                  <a:cs typeface="+mn-ea"/>
                  <a:sym typeface="+mn-lt"/>
                </a:rPr>
                <a:t>CNN</a:t>
              </a:r>
              <a:r>
                <a:rPr lang="zh-CN" altLang="en-US" dirty="0">
                  <a:solidFill>
                    <a:srgbClr val="539666"/>
                  </a:solidFill>
                  <a:cs typeface="+mn-ea"/>
                  <a:sym typeface="+mn-lt"/>
                </a:rPr>
                <a:t>卷积计算层</a:t>
              </a:r>
              <a:endParaRPr lang="zh-CN" altLang="en-US" dirty="0">
                <a:solidFill>
                  <a:srgbClr val="539666"/>
                </a:solidFill>
                <a:cs typeface="+mn-ea"/>
                <a:sym typeface="+mn-lt"/>
              </a:endParaRPr>
            </a:p>
          </p:txBody>
        </p:sp>
        <p:sp>
          <p:nvSpPr>
            <p:cNvPr id="13" name="TextBox 10"/>
            <p:cNvSpPr txBox="1"/>
            <p:nvPr/>
          </p:nvSpPr>
          <p:spPr>
            <a:xfrm>
              <a:off x="4750603" y="4118484"/>
              <a:ext cx="627095" cy="648516"/>
            </a:xfrm>
            <a:prstGeom prst="rect">
              <a:avLst/>
            </a:prstGeom>
            <a:noFill/>
            <a:ln>
              <a:noFill/>
            </a:ln>
          </p:spPr>
          <p:txBody>
            <a:bodyPr wrap="square" rtlCol="0">
              <a:spAutoFit/>
            </a:bodyPr>
            <a:lstStyle/>
            <a:p>
              <a:r>
                <a:rPr lang="en-US" altLang="zh-CN" sz="3100" b="1" dirty="0">
                  <a:solidFill>
                    <a:schemeClr val="bg2">
                      <a:lumMod val="75000"/>
                    </a:schemeClr>
                  </a:solidFill>
                  <a:cs typeface="+mn-ea"/>
                  <a:sym typeface="+mn-lt"/>
                </a:rPr>
                <a:t>03</a:t>
              </a:r>
              <a:endParaRPr lang="zh-CN" altLang="en-US" sz="3100" b="1" dirty="0">
                <a:solidFill>
                  <a:schemeClr val="bg2">
                    <a:lumMod val="75000"/>
                  </a:schemeClr>
                </a:solidFill>
                <a:cs typeface="+mn-ea"/>
                <a:sym typeface="+mn-lt"/>
              </a:endParaRPr>
            </a:p>
          </p:txBody>
        </p:sp>
      </p:grpSp>
      <p:grpSp>
        <p:nvGrpSpPr>
          <p:cNvPr id="14" name="组合 13"/>
          <p:cNvGrpSpPr/>
          <p:nvPr/>
        </p:nvGrpSpPr>
        <p:grpSpPr>
          <a:xfrm>
            <a:off x="3219899" y="4104020"/>
            <a:ext cx="5825167" cy="687233"/>
            <a:chOff x="3282169" y="5106274"/>
            <a:chExt cx="5825167" cy="687233"/>
          </a:xfrm>
        </p:grpSpPr>
        <p:sp>
          <p:nvSpPr>
            <p:cNvPr id="15" name="圆角矩形 14"/>
            <p:cNvSpPr/>
            <p:nvPr/>
          </p:nvSpPr>
          <p:spPr>
            <a:xfrm>
              <a:off x="3282169" y="5106274"/>
              <a:ext cx="5825167" cy="687233"/>
            </a:xfrm>
            <a:prstGeom prst="roundRect">
              <a:avLst>
                <a:gd name="adj" fmla="val 50000"/>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16" name="TextBox 12"/>
            <p:cNvSpPr txBox="1"/>
            <p:nvPr/>
          </p:nvSpPr>
          <p:spPr>
            <a:xfrm>
              <a:off x="5504041" y="5265224"/>
              <a:ext cx="2300630" cy="369332"/>
            </a:xfrm>
            <a:prstGeom prst="rect">
              <a:avLst/>
            </a:prstGeom>
            <a:noFill/>
          </p:spPr>
          <p:txBody>
            <a:bodyPr wrap="none" rtlCol="0">
              <a:spAutoFit/>
            </a:bodyPr>
            <a:lstStyle/>
            <a:p>
              <a:r>
                <a:rPr lang="en-US" altLang="zh-CN" dirty="0">
                  <a:solidFill>
                    <a:srgbClr val="4A7E4E"/>
                  </a:solidFill>
                  <a:cs typeface="+mn-ea"/>
                  <a:sym typeface="+mn-lt"/>
                </a:rPr>
                <a:t>CNN</a:t>
              </a:r>
              <a:r>
                <a:rPr lang="zh-CN" altLang="en-US" dirty="0">
                  <a:solidFill>
                    <a:srgbClr val="4A7E4E"/>
                  </a:solidFill>
                  <a:cs typeface="+mn-ea"/>
                  <a:sym typeface="+mn-lt"/>
                </a:rPr>
                <a:t>激励层与池化层</a:t>
              </a:r>
              <a:endParaRPr lang="zh-CN" altLang="en-US" dirty="0">
                <a:solidFill>
                  <a:srgbClr val="4A7E4E"/>
                </a:solidFill>
                <a:cs typeface="+mn-ea"/>
                <a:sym typeface="+mn-lt"/>
              </a:endParaRPr>
            </a:p>
          </p:txBody>
        </p:sp>
        <p:sp>
          <p:nvSpPr>
            <p:cNvPr id="17" name="TextBox 13"/>
            <p:cNvSpPr txBox="1"/>
            <p:nvPr/>
          </p:nvSpPr>
          <p:spPr>
            <a:xfrm>
              <a:off x="4704115" y="5165197"/>
              <a:ext cx="627095" cy="569387"/>
            </a:xfrm>
            <a:prstGeom prst="rect">
              <a:avLst/>
            </a:prstGeom>
            <a:noFill/>
            <a:ln>
              <a:noFill/>
            </a:ln>
          </p:spPr>
          <p:txBody>
            <a:bodyPr wrap="none" rtlCol="0">
              <a:spAutoFit/>
            </a:bodyPr>
            <a:lstStyle/>
            <a:p>
              <a:r>
                <a:rPr lang="en-US" altLang="zh-CN" sz="3100" b="1" dirty="0">
                  <a:solidFill>
                    <a:srgbClr val="4A7E4E"/>
                  </a:solidFill>
                  <a:cs typeface="+mn-ea"/>
                  <a:sym typeface="+mn-lt"/>
                </a:rPr>
                <a:t>04</a:t>
              </a:r>
              <a:endParaRPr lang="zh-CN" altLang="en-US" sz="3100" b="1" dirty="0">
                <a:solidFill>
                  <a:srgbClr val="4A7E4E"/>
                </a:solidFill>
                <a:cs typeface="+mn-ea"/>
                <a:sym typeface="+mn-lt"/>
              </a:endParaRPr>
            </a:p>
          </p:txBody>
        </p:sp>
      </p:grpSp>
      <p:sp>
        <p:nvSpPr>
          <p:cNvPr id="18" name="文本框 31"/>
          <p:cNvSpPr>
            <a:spLocks noChangeArrowheads="1"/>
          </p:cNvSpPr>
          <p:nvPr/>
        </p:nvSpPr>
        <p:spPr bwMode="auto">
          <a:xfrm>
            <a:off x="4441650" y="331369"/>
            <a:ext cx="3308705" cy="73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22" tIns="60908" rIns="121822" bIns="60908" numCol="1" anchor="t" anchorCtr="0" compatLnSpc="1">
            <a:spAutoFit/>
          </a:bodyPr>
          <a:lstStyle/>
          <a:p>
            <a:pPr algn="ctr" defTabSz="1218565" fontAlgn="base">
              <a:spcBef>
                <a:spcPct val="0"/>
              </a:spcBef>
              <a:spcAft>
                <a:spcPct val="0"/>
              </a:spcAft>
              <a:defRPr/>
            </a:pPr>
            <a:r>
              <a:rPr lang="zh-CN" altLang="en-US" sz="4000" kern="0" dirty="0">
                <a:solidFill>
                  <a:srgbClr val="FFFFFF">
                    <a:lumMod val="50000"/>
                  </a:srgbClr>
                </a:solidFill>
                <a:cs typeface="+mn-ea"/>
                <a:sym typeface="+mn-lt"/>
              </a:rPr>
              <a:t>目 录</a:t>
            </a:r>
            <a:endParaRPr lang="zh-CN" altLang="en-US" sz="4000" kern="0" dirty="0">
              <a:solidFill>
                <a:srgbClr val="FFFFFF">
                  <a:lumMod val="50000"/>
                </a:srgbClr>
              </a:solidFill>
              <a:cs typeface="+mn-ea"/>
              <a:sym typeface="+mn-lt"/>
            </a:endParaRPr>
          </a:p>
        </p:txBody>
      </p:sp>
      <p:grpSp>
        <p:nvGrpSpPr>
          <p:cNvPr id="19" name="组合 18"/>
          <p:cNvGrpSpPr/>
          <p:nvPr/>
        </p:nvGrpSpPr>
        <p:grpSpPr>
          <a:xfrm>
            <a:off x="4918988" y="1052527"/>
            <a:ext cx="2354023" cy="460548"/>
            <a:chOff x="562081" y="367745"/>
            <a:chExt cx="1766054" cy="345518"/>
          </a:xfrm>
        </p:grpSpPr>
        <p:sp>
          <p:nvSpPr>
            <p:cNvPr id="20" name="文本框 31"/>
            <p:cNvSpPr>
              <a:spLocks noChangeArrowheads="1"/>
            </p:cNvSpPr>
            <p:nvPr/>
          </p:nvSpPr>
          <p:spPr bwMode="auto">
            <a:xfrm>
              <a:off x="562081" y="367745"/>
              <a:ext cx="1766054" cy="25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6" tIns="45696" rIns="91396" bIns="45696" numCol="1" anchor="t" anchorCtr="0" compatLnSpc="1">
              <a:spAutoFit/>
            </a:bodyPr>
            <a:lstStyle/>
            <a:p>
              <a:pPr algn="ctr" defTabSz="1218565">
                <a:defRPr/>
              </a:pPr>
              <a:r>
                <a:rPr lang="en-US" altLang="zh-CN" sz="1600" kern="0" dirty="0">
                  <a:solidFill>
                    <a:srgbClr val="FFFFFF">
                      <a:lumMod val="50000"/>
                    </a:srgbClr>
                  </a:solidFill>
                  <a:cs typeface="+mn-ea"/>
                  <a:sym typeface="+mn-lt"/>
                </a:rPr>
                <a:t>contents</a:t>
              </a:r>
              <a:endParaRPr lang="zh-CN" altLang="en-US" sz="1600" kern="0" dirty="0">
                <a:solidFill>
                  <a:srgbClr val="FFFFFF">
                    <a:lumMod val="50000"/>
                  </a:srgbClr>
                </a:solidFill>
                <a:cs typeface="+mn-ea"/>
                <a:sym typeface="+mn-lt"/>
              </a:endParaRPr>
            </a:p>
          </p:txBody>
        </p:sp>
        <p:grpSp>
          <p:nvGrpSpPr>
            <p:cNvPr id="21" name="组合 20"/>
            <p:cNvGrpSpPr/>
            <p:nvPr/>
          </p:nvGrpSpPr>
          <p:grpSpPr>
            <a:xfrm>
              <a:off x="931046" y="667544"/>
              <a:ext cx="1028125" cy="45719"/>
              <a:chOff x="688893" y="2574256"/>
              <a:chExt cx="7739508" cy="81111"/>
            </a:xfrm>
          </p:grpSpPr>
          <p:sp>
            <p:nvSpPr>
              <p:cNvPr id="22" name="Rectangle 4"/>
              <p:cNvSpPr/>
              <p:nvPr/>
            </p:nvSpPr>
            <p:spPr>
              <a:xfrm>
                <a:off x="688893" y="2574256"/>
                <a:ext cx="1539000" cy="81111"/>
              </a:xfrm>
              <a:prstGeom prst="rect">
                <a:avLst/>
              </a:prstGeom>
              <a:solidFill>
                <a:schemeClr val="tx2"/>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3" name="Rectangle 5"/>
              <p:cNvSpPr/>
              <p:nvPr/>
            </p:nvSpPr>
            <p:spPr>
              <a:xfrm>
                <a:off x="2239021" y="2574256"/>
                <a:ext cx="1539000" cy="81111"/>
              </a:xfrm>
              <a:prstGeom prst="rect">
                <a:avLst/>
              </a:prstGeom>
              <a:solidFill>
                <a:schemeClr val="accent1"/>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4" name="Rectangle 6"/>
              <p:cNvSpPr/>
              <p:nvPr/>
            </p:nvSpPr>
            <p:spPr>
              <a:xfrm>
                <a:off x="3789153" y="2574256"/>
                <a:ext cx="1539000" cy="81111"/>
              </a:xfrm>
              <a:prstGeom prst="rect">
                <a:avLst/>
              </a:prstGeom>
              <a:solidFill>
                <a:schemeClr val="accent2"/>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5" name="Rectangle 7"/>
              <p:cNvSpPr/>
              <p:nvPr/>
            </p:nvSpPr>
            <p:spPr>
              <a:xfrm>
                <a:off x="5339276" y="2574256"/>
                <a:ext cx="1539000" cy="81111"/>
              </a:xfrm>
              <a:prstGeom prst="rect">
                <a:avLst/>
              </a:prstGeom>
              <a:solidFill>
                <a:srgbClr val="BEDBA7"/>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6" name="Rectangle 8"/>
              <p:cNvSpPr/>
              <p:nvPr/>
            </p:nvSpPr>
            <p:spPr>
              <a:xfrm>
                <a:off x="6889401" y="2574256"/>
                <a:ext cx="1539000" cy="81111"/>
              </a:xfrm>
              <a:prstGeom prst="rect">
                <a:avLst/>
              </a:prstGeom>
              <a:solidFill>
                <a:schemeClr val="accent4"/>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grpSp>
      </p:grpSp>
      <p:grpSp>
        <p:nvGrpSpPr>
          <p:cNvPr id="27" name="组合 26"/>
          <p:cNvGrpSpPr/>
          <p:nvPr/>
        </p:nvGrpSpPr>
        <p:grpSpPr>
          <a:xfrm>
            <a:off x="3232233" y="4929777"/>
            <a:ext cx="5825167" cy="687233"/>
            <a:chOff x="3282169" y="5106274"/>
            <a:chExt cx="5825167" cy="687233"/>
          </a:xfrm>
        </p:grpSpPr>
        <p:sp>
          <p:nvSpPr>
            <p:cNvPr id="28" name="圆角矩形 14"/>
            <p:cNvSpPr/>
            <p:nvPr/>
          </p:nvSpPr>
          <p:spPr>
            <a:xfrm>
              <a:off x="3282169" y="5106274"/>
              <a:ext cx="5825167" cy="687233"/>
            </a:xfrm>
            <a:prstGeom prst="roundRect">
              <a:avLst>
                <a:gd name="adj" fmla="val 50000"/>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29" name="TextBox 12"/>
            <p:cNvSpPr txBox="1"/>
            <p:nvPr/>
          </p:nvSpPr>
          <p:spPr>
            <a:xfrm>
              <a:off x="5504041" y="5265224"/>
              <a:ext cx="1608133" cy="369332"/>
            </a:xfrm>
            <a:prstGeom prst="rect">
              <a:avLst/>
            </a:prstGeom>
            <a:noFill/>
          </p:spPr>
          <p:txBody>
            <a:bodyPr wrap="none" rtlCol="0">
              <a:spAutoFit/>
            </a:bodyPr>
            <a:lstStyle/>
            <a:p>
              <a:r>
                <a:rPr lang="en-US" altLang="zh-CN" dirty="0">
                  <a:solidFill>
                    <a:srgbClr val="4A7E4E"/>
                  </a:solidFill>
                  <a:cs typeface="+mn-ea"/>
                  <a:sym typeface="+mn-lt"/>
                </a:rPr>
                <a:t>CNN</a:t>
              </a:r>
              <a:r>
                <a:rPr lang="zh-CN" altLang="en-US" dirty="0">
                  <a:solidFill>
                    <a:srgbClr val="4A7E4E"/>
                  </a:solidFill>
                  <a:cs typeface="+mn-ea"/>
                  <a:sym typeface="+mn-lt"/>
                </a:rPr>
                <a:t>全连接层</a:t>
              </a:r>
              <a:endParaRPr lang="zh-CN" altLang="en-US" dirty="0">
                <a:solidFill>
                  <a:srgbClr val="4A7E4E"/>
                </a:solidFill>
                <a:cs typeface="+mn-ea"/>
                <a:sym typeface="+mn-lt"/>
              </a:endParaRPr>
            </a:p>
          </p:txBody>
        </p:sp>
        <p:sp>
          <p:nvSpPr>
            <p:cNvPr id="30" name="TextBox 13"/>
            <p:cNvSpPr txBox="1"/>
            <p:nvPr/>
          </p:nvSpPr>
          <p:spPr>
            <a:xfrm>
              <a:off x="4704115" y="5165197"/>
              <a:ext cx="627095" cy="569387"/>
            </a:xfrm>
            <a:prstGeom prst="rect">
              <a:avLst/>
            </a:prstGeom>
            <a:noFill/>
            <a:ln>
              <a:noFill/>
            </a:ln>
          </p:spPr>
          <p:txBody>
            <a:bodyPr wrap="none" rtlCol="0">
              <a:spAutoFit/>
            </a:bodyPr>
            <a:lstStyle/>
            <a:p>
              <a:r>
                <a:rPr lang="en-US" altLang="zh-CN" sz="3100" b="1" dirty="0">
                  <a:solidFill>
                    <a:srgbClr val="4A7E4E"/>
                  </a:solidFill>
                  <a:cs typeface="+mn-ea"/>
                  <a:sym typeface="+mn-lt"/>
                </a:rPr>
                <a:t>05</a:t>
              </a:r>
              <a:endParaRPr lang="zh-CN" altLang="en-US" sz="3100" b="1" dirty="0">
                <a:solidFill>
                  <a:srgbClr val="4A7E4E"/>
                </a:solidFill>
                <a:cs typeface="+mn-ea"/>
                <a:sym typeface="+mn-lt"/>
              </a:endParaRPr>
            </a:p>
          </p:txBody>
        </p:sp>
      </p:grpSp>
      <p:grpSp>
        <p:nvGrpSpPr>
          <p:cNvPr id="31" name="组合 30"/>
          <p:cNvGrpSpPr/>
          <p:nvPr/>
        </p:nvGrpSpPr>
        <p:grpSpPr>
          <a:xfrm>
            <a:off x="3219899" y="5752314"/>
            <a:ext cx="5825167" cy="687233"/>
            <a:chOff x="3282169" y="5106274"/>
            <a:chExt cx="5825167" cy="687233"/>
          </a:xfrm>
        </p:grpSpPr>
        <p:sp>
          <p:nvSpPr>
            <p:cNvPr id="32" name="圆角矩形 14"/>
            <p:cNvSpPr/>
            <p:nvPr/>
          </p:nvSpPr>
          <p:spPr>
            <a:xfrm>
              <a:off x="3282169" y="5106274"/>
              <a:ext cx="5825167" cy="687233"/>
            </a:xfrm>
            <a:prstGeom prst="roundRect">
              <a:avLst>
                <a:gd name="adj" fmla="val 50000"/>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33" name="TextBox 12"/>
            <p:cNvSpPr txBox="1"/>
            <p:nvPr/>
          </p:nvSpPr>
          <p:spPr>
            <a:xfrm>
              <a:off x="5504041" y="5265224"/>
              <a:ext cx="2069797" cy="369332"/>
            </a:xfrm>
            <a:prstGeom prst="rect">
              <a:avLst/>
            </a:prstGeom>
            <a:noFill/>
          </p:spPr>
          <p:txBody>
            <a:bodyPr wrap="none" rtlCol="0">
              <a:spAutoFit/>
            </a:bodyPr>
            <a:lstStyle/>
            <a:p>
              <a:r>
                <a:rPr lang="en-US" altLang="zh-CN" dirty="0">
                  <a:solidFill>
                    <a:srgbClr val="4A7E4E"/>
                  </a:solidFill>
                  <a:cs typeface="+mn-ea"/>
                  <a:sym typeface="+mn-lt"/>
                </a:rPr>
                <a:t>CNN</a:t>
              </a:r>
              <a:r>
                <a:rPr lang="zh-CN" altLang="en-US" dirty="0">
                  <a:solidFill>
                    <a:srgbClr val="4A7E4E"/>
                  </a:solidFill>
                  <a:cs typeface="+mn-ea"/>
                  <a:sym typeface="+mn-lt"/>
                </a:rPr>
                <a:t>过程视频详解</a:t>
              </a:r>
              <a:endParaRPr lang="zh-CN" altLang="en-US" dirty="0">
                <a:solidFill>
                  <a:srgbClr val="4A7E4E"/>
                </a:solidFill>
                <a:cs typeface="+mn-ea"/>
                <a:sym typeface="+mn-lt"/>
              </a:endParaRPr>
            </a:p>
          </p:txBody>
        </p:sp>
        <p:sp>
          <p:nvSpPr>
            <p:cNvPr id="34" name="TextBox 13"/>
            <p:cNvSpPr txBox="1"/>
            <p:nvPr/>
          </p:nvSpPr>
          <p:spPr>
            <a:xfrm>
              <a:off x="4704115" y="5165197"/>
              <a:ext cx="627095" cy="569387"/>
            </a:xfrm>
            <a:prstGeom prst="rect">
              <a:avLst/>
            </a:prstGeom>
            <a:noFill/>
            <a:ln>
              <a:noFill/>
            </a:ln>
          </p:spPr>
          <p:txBody>
            <a:bodyPr wrap="square" rtlCol="0">
              <a:spAutoFit/>
            </a:bodyPr>
            <a:lstStyle/>
            <a:p>
              <a:r>
                <a:rPr lang="en-US" altLang="zh-CN" sz="3100" b="1" dirty="0">
                  <a:solidFill>
                    <a:srgbClr val="4A7E4E"/>
                  </a:solidFill>
                  <a:cs typeface="+mn-ea"/>
                  <a:sym typeface="+mn-lt"/>
                </a:rPr>
                <a:t>06</a:t>
              </a:r>
              <a:endParaRPr lang="zh-CN" altLang="en-US" sz="3100" b="1" dirty="0">
                <a:solidFill>
                  <a:srgbClr val="4A7E4E"/>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4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6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6" presetClass="emph" presetSubtype="0" fill="hold" nodeType="afterEffect">
                                  <p:stCondLst>
                                    <p:cond delay="0"/>
                                  </p:stCondLst>
                                  <p:childTnLst>
                                    <p:animEffect transition="out" filter="fade">
                                      <p:cBhvr>
                                        <p:cTn id="37" dur="500" tmFilter="0, 0; .2, .5; .8, .5; 1, 0"/>
                                        <p:tgtEl>
                                          <p:spTgt spid="2"/>
                                        </p:tgtEl>
                                      </p:cBhvr>
                                    </p:animEffect>
                                    <p:animScale>
                                      <p:cBhvr>
                                        <p:cTn id="38" dur="250" autoRev="1" fill="hold"/>
                                        <p:tgtEl>
                                          <p:spTgt spid="2"/>
                                        </p:tgtEl>
                                      </p:cBhvr>
                                      <p:by x="105000" y="105000"/>
                                    </p:animScale>
                                  </p:childTnLst>
                                </p:cTn>
                              </p:par>
                              <p:par>
                                <p:cTn id="39" presetID="26" presetClass="emph" presetSubtype="0" fill="hold" nodeType="withEffect">
                                  <p:stCondLst>
                                    <p:cond delay="200"/>
                                  </p:stCondLst>
                                  <p:childTnLst>
                                    <p:animEffect transition="out" filter="fade">
                                      <p:cBhvr>
                                        <p:cTn id="40" dur="500" tmFilter="0, 0; .2, .5; .8, .5; 1, 0"/>
                                        <p:tgtEl>
                                          <p:spTgt spid="6"/>
                                        </p:tgtEl>
                                      </p:cBhvr>
                                    </p:animEffect>
                                    <p:animScale>
                                      <p:cBhvr>
                                        <p:cTn id="41" dur="250" autoRev="1" fill="hold"/>
                                        <p:tgtEl>
                                          <p:spTgt spid="6"/>
                                        </p:tgtEl>
                                      </p:cBhvr>
                                      <p:by x="105000" y="105000"/>
                                    </p:animScale>
                                  </p:childTnLst>
                                </p:cTn>
                              </p:par>
                              <p:par>
                                <p:cTn id="42" presetID="26" presetClass="emph" presetSubtype="0" fill="hold" nodeType="withEffect">
                                  <p:stCondLst>
                                    <p:cond delay="400"/>
                                  </p:stCondLst>
                                  <p:childTnLst>
                                    <p:animEffect transition="out" filter="fade">
                                      <p:cBhvr>
                                        <p:cTn id="43" dur="500" tmFilter="0, 0; .2, .5; .8, .5; 1, 0"/>
                                        <p:tgtEl>
                                          <p:spTgt spid="10"/>
                                        </p:tgtEl>
                                      </p:cBhvr>
                                    </p:animEffect>
                                    <p:animScale>
                                      <p:cBhvr>
                                        <p:cTn id="44" dur="250" autoRev="1" fill="hold"/>
                                        <p:tgtEl>
                                          <p:spTgt spid="10"/>
                                        </p:tgtEl>
                                      </p:cBhvr>
                                      <p:by x="105000" y="105000"/>
                                    </p:animScale>
                                  </p:childTnLst>
                                </p:cTn>
                              </p:par>
                              <p:par>
                                <p:cTn id="45" presetID="26" presetClass="emph" presetSubtype="0" fill="hold" nodeType="withEffect">
                                  <p:stCondLst>
                                    <p:cond delay="600"/>
                                  </p:stCondLst>
                                  <p:childTnLst>
                                    <p:animEffect transition="out" filter="fade">
                                      <p:cBhvr>
                                        <p:cTn id="46" dur="500" tmFilter="0, 0; .2, .5; .8, .5; 1, 0"/>
                                        <p:tgtEl>
                                          <p:spTgt spid="14"/>
                                        </p:tgtEl>
                                      </p:cBhvr>
                                    </p:animEffect>
                                    <p:animScale>
                                      <p:cBhvr>
                                        <p:cTn id="47" dur="250" autoRev="1" fill="hold"/>
                                        <p:tgtEl>
                                          <p:spTgt spid="14"/>
                                        </p:tgtEl>
                                      </p:cBhvr>
                                      <p:by x="105000" y="105000"/>
                                    </p:animScale>
                                  </p:childTnLst>
                                </p:cTn>
                              </p:par>
                              <p:par>
                                <p:cTn id="48" presetID="42" presetClass="entr" presetSubtype="0" fill="hold" nodeType="withEffect">
                                  <p:stCondLst>
                                    <p:cond delay="60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anim calcmode="lin" valueType="num">
                                      <p:cBhvr>
                                        <p:cTn id="51" dur="1000" fill="hold"/>
                                        <p:tgtEl>
                                          <p:spTgt spid="27"/>
                                        </p:tgtEl>
                                        <p:attrNameLst>
                                          <p:attrName>ppt_x</p:attrName>
                                        </p:attrNameLst>
                                      </p:cBhvr>
                                      <p:tavLst>
                                        <p:tav tm="0">
                                          <p:val>
                                            <p:strVal val="#ppt_x"/>
                                          </p:val>
                                        </p:tav>
                                        <p:tav tm="100000">
                                          <p:val>
                                            <p:strVal val="#ppt_x"/>
                                          </p:val>
                                        </p:tav>
                                      </p:tavLst>
                                    </p:anim>
                                    <p:anim calcmode="lin" valueType="num">
                                      <p:cBhvr>
                                        <p:cTn id="52" dur="1000" fill="hold"/>
                                        <p:tgtEl>
                                          <p:spTgt spid="27"/>
                                        </p:tgtEl>
                                        <p:attrNameLst>
                                          <p:attrName>ppt_y</p:attrName>
                                        </p:attrNameLst>
                                      </p:cBhvr>
                                      <p:tavLst>
                                        <p:tav tm="0">
                                          <p:val>
                                            <p:strVal val="#ppt_y+.1"/>
                                          </p:val>
                                        </p:tav>
                                        <p:tav tm="100000">
                                          <p:val>
                                            <p:strVal val="#ppt_y"/>
                                          </p:val>
                                        </p:tav>
                                      </p:tavLst>
                                    </p:anim>
                                  </p:childTnLst>
                                </p:cTn>
                              </p:par>
                              <p:par>
                                <p:cTn id="53" presetID="26" presetClass="emph" presetSubtype="0" fill="hold" nodeType="withEffect">
                                  <p:stCondLst>
                                    <p:cond delay="600"/>
                                  </p:stCondLst>
                                  <p:childTnLst>
                                    <p:animEffect transition="out" filter="fade">
                                      <p:cBhvr>
                                        <p:cTn id="54" dur="500" tmFilter="0, 0; .2, .5; .8, .5; 1, 0"/>
                                        <p:tgtEl>
                                          <p:spTgt spid="27"/>
                                        </p:tgtEl>
                                      </p:cBhvr>
                                    </p:animEffect>
                                    <p:animScale>
                                      <p:cBhvr>
                                        <p:cTn id="55" dur="250" autoRev="1" fill="hold"/>
                                        <p:tgtEl>
                                          <p:spTgt spid="27"/>
                                        </p:tgtEl>
                                      </p:cBhvr>
                                      <p:by x="105000" y="105000"/>
                                    </p:animScale>
                                  </p:childTnLst>
                                </p:cTn>
                              </p:par>
                              <p:par>
                                <p:cTn id="56" presetID="42" presetClass="entr" presetSubtype="0" fill="hold" nodeType="withEffect">
                                  <p:stCondLst>
                                    <p:cond delay="6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par>
                                <p:cTn id="61" presetID="26" presetClass="emph" presetSubtype="0" fill="hold" nodeType="withEffect">
                                  <p:stCondLst>
                                    <p:cond delay="600"/>
                                  </p:stCondLst>
                                  <p:childTnLst>
                                    <p:animEffect transition="out" filter="fade">
                                      <p:cBhvr>
                                        <p:cTn id="62" dur="500" tmFilter="0, 0; .2, .5; .8, .5; 1, 0"/>
                                        <p:tgtEl>
                                          <p:spTgt spid="31"/>
                                        </p:tgtEl>
                                      </p:cBhvr>
                                    </p:animEffect>
                                    <p:animScale>
                                      <p:cBhvr>
                                        <p:cTn id="63"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01</a:t>
              </a:r>
              <a:endParaRPr lang="zh-CN" altLang="en-US" sz="2000" dirty="0">
                <a:solidFill>
                  <a:schemeClr val="bg1"/>
                </a:solidFill>
                <a:cs typeface="+mn-ea"/>
                <a:sym typeface="+mn-lt"/>
              </a:endParaRPr>
            </a:p>
          </p:txBody>
        </p:sp>
      </p:grpSp>
      <p:sp>
        <p:nvSpPr>
          <p:cNvPr id="6" name="文本框 5"/>
          <p:cNvSpPr txBox="1"/>
          <p:nvPr/>
        </p:nvSpPr>
        <p:spPr>
          <a:xfrm>
            <a:off x="2406098" y="1417002"/>
            <a:ext cx="2108269" cy="646331"/>
          </a:xfrm>
          <a:prstGeom prst="rect">
            <a:avLst/>
          </a:prstGeom>
          <a:noFill/>
        </p:spPr>
        <p:txBody>
          <a:bodyPr wrap="none" rtlCol="0">
            <a:spAutoFit/>
          </a:bodyPr>
          <a:lstStyle/>
          <a:p>
            <a:r>
              <a:rPr lang="en-US" altLang="zh-CN" sz="3600" dirty="0">
                <a:solidFill>
                  <a:srgbClr val="A6CE88"/>
                </a:solidFill>
                <a:cs typeface="+mn-ea"/>
                <a:sym typeface="+mn-lt"/>
              </a:rPr>
              <a:t>CNN</a:t>
            </a:r>
            <a:r>
              <a:rPr lang="zh-CN" altLang="en-US" sz="3600" dirty="0">
                <a:solidFill>
                  <a:srgbClr val="A6CE88"/>
                </a:solidFill>
                <a:cs typeface="+mn-ea"/>
                <a:sym typeface="+mn-lt"/>
              </a:rPr>
              <a:t>简介</a:t>
            </a:r>
            <a:endParaRPr lang="zh-CN" altLang="en-US" sz="3600" dirty="0">
              <a:solidFill>
                <a:srgbClr val="A6CE88"/>
              </a:solidFill>
              <a:cs typeface="+mn-ea"/>
              <a:sym typeface="+mn-lt"/>
            </a:endParaRPr>
          </a:p>
        </p:txBody>
      </p:sp>
      <p:sp>
        <p:nvSpPr>
          <p:cNvPr id="7" name="文本框 6"/>
          <p:cNvSpPr txBox="1"/>
          <p:nvPr/>
        </p:nvSpPr>
        <p:spPr>
          <a:xfrm>
            <a:off x="2534312" y="2624666"/>
            <a:ext cx="6841066" cy="2031325"/>
          </a:xfrm>
          <a:prstGeom prst="rect">
            <a:avLst/>
          </a:prstGeom>
          <a:noFill/>
        </p:spPr>
        <p:txBody>
          <a:bodyPr wrap="square" rtlCol="0">
            <a:spAutoFit/>
          </a:bodyPr>
          <a:lstStyle/>
          <a:p>
            <a:r>
              <a:rPr lang="zh-CN" altLang="en-US" sz="1400" dirty="0"/>
              <a:t>卷积神经网络</a:t>
            </a:r>
            <a:r>
              <a:rPr lang="en-US" altLang="zh-CN" sz="1400" dirty="0"/>
              <a:t>(CNN)</a:t>
            </a:r>
            <a:r>
              <a:rPr lang="zh-CN" altLang="en-US" sz="1400" dirty="0"/>
              <a:t> ，卷积神经网络包含了一个由卷积层和子采样层构成的特征抽取器。在卷积神经网络的卷积层中，一个神经元只与部分邻层神经元连接。在</a:t>
            </a:r>
            <a:r>
              <a:rPr lang="en-US" altLang="zh-CN" sz="1400" dirty="0"/>
              <a:t>CNN</a:t>
            </a:r>
            <a:r>
              <a:rPr lang="zh-CN" altLang="en-US" sz="1400" dirty="0"/>
              <a:t>的一个卷积层中，通常包含若干个特征平面，每个特征平面由一些矩形排列的的神经元组成，同一特征平面的神经元共享权值，即卷积核。卷积核一般以随机小数矩阵的形式初始化，在训练过程中卷积核将学习得到合理的权值。卷积核带来的直接好处是减少网络各层之间的连接，同时又降低了过拟合的风险。子采样也叫做池化（</a:t>
            </a:r>
            <a:r>
              <a:rPr lang="en-US" altLang="zh-CN" sz="1400" dirty="0"/>
              <a:t>pooling</a:t>
            </a:r>
            <a:r>
              <a:rPr lang="zh-CN" altLang="en-US" sz="1400" dirty="0"/>
              <a:t>），通常有均值子采样（</a:t>
            </a:r>
            <a:r>
              <a:rPr lang="en-US" altLang="zh-CN" sz="1400" dirty="0"/>
              <a:t>mean pooling</a:t>
            </a:r>
            <a:r>
              <a:rPr lang="zh-CN" altLang="en-US" sz="1400" dirty="0"/>
              <a:t>）和最大值子采样（</a:t>
            </a:r>
            <a:r>
              <a:rPr lang="en-US" altLang="zh-CN" sz="1400" dirty="0"/>
              <a:t>max pooling</a:t>
            </a:r>
            <a:r>
              <a:rPr lang="zh-CN" altLang="en-US" sz="1400" dirty="0"/>
              <a:t>）两种形式。子采样可以看作一种特殊的卷积过程。卷积和子采样大大简化了模型复杂度，减少了模型的参数。</a:t>
            </a:r>
            <a:endParaRPr lang="zh-CN" altLang="en-US" sz="1400" dirty="0"/>
          </a:p>
        </p:txBody>
      </p:sp>
      <p:pic>
        <p:nvPicPr>
          <p:cNvPr id="9" name="图片 8"/>
          <p:cNvPicPr>
            <a:picLocks noChangeAspect="1"/>
          </p:cNvPicPr>
          <p:nvPr/>
        </p:nvPicPr>
        <p:blipFill>
          <a:blip r:embed="rId1"/>
          <a:stretch>
            <a:fillRect/>
          </a:stretch>
        </p:blipFill>
        <p:spPr>
          <a:xfrm>
            <a:off x="3484067" y="4530937"/>
            <a:ext cx="5541400" cy="18275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02</a:t>
              </a:r>
              <a:endParaRPr lang="zh-CN" altLang="en-US" sz="2000" dirty="0">
                <a:solidFill>
                  <a:schemeClr val="bg1"/>
                </a:solidFill>
                <a:cs typeface="+mn-ea"/>
                <a:sym typeface="+mn-lt"/>
              </a:endParaRPr>
            </a:p>
          </p:txBody>
        </p:sp>
      </p:grpSp>
      <p:sp>
        <p:nvSpPr>
          <p:cNvPr id="6" name="文本框 5"/>
          <p:cNvSpPr txBox="1"/>
          <p:nvPr/>
        </p:nvSpPr>
        <p:spPr>
          <a:xfrm>
            <a:off x="2406097" y="1417003"/>
            <a:ext cx="2580769" cy="646331"/>
          </a:xfrm>
          <a:prstGeom prst="rect">
            <a:avLst/>
          </a:prstGeom>
          <a:noFill/>
        </p:spPr>
        <p:txBody>
          <a:bodyPr wrap="square" rtlCol="0">
            <a:spAutoFit/>
          </a:bodyPr>
          <a:lstStyle/>
          <a:p>
            <a:r>
              <a:rPr lang="en-US" altLang="zh-CN" sz="3600" dirty="0">
                <a:solidFill>
                  <a:srgbClr val="7FB878"/>
                </a:solidFill>
                <a:cs typeface="+mn-ea"/>
                <a:sym typeface="+mn-lt"/>
              </a:rPr>
              <a:t>CNN</a:t>
            </a:r>
            <a:r>
              <a:rPr lang="zh-CN" altLang="en-US" sz="3600" dirty="0">
                <a:solidFill>
                  <a:srgbClr val="7FB878"/>
                </a:solidFill>
                <a:cs typeface="+mn-ea"/>
                <a:sym typeface="+mn-lt"/>
              </a:rPr>
              <a:t>输入层</a:t>
            </a:r>
            <a:endParaRPr lang="zh-CN" altLang="en-US" sz="3600" dirty="0">
              <a:solidFill>
                <a:srgbClr val="7FB878"/>
              </a:solidFill>
              <a:cs typeface="+mn-ea"/>
              <a:sym typeface="+mn-lt"/>
            </a:endParaRPr>
          </a:p>
        </p:txBody>
      </p:sp>
      <p:sp>
        <p:nvSpPr>
          <p:cNvPr id="8" name="文本框 7"/>
          <p:cNvSpPr txBox="1"/>
          <p:nvPr/>
        </p:nvSpPr>
        <p:spPr>
          <a:xfrm>
            <a:off x="2607733" y="2472267"/>
            <a:ext cx="6079067" cy="800219"/>
          </a:xfrm>
          <a:prstGeom prst="rect">
            <a:avLst/>
          </a:prstGeom>
          <a:noFill/>
        </p:spPr>
        <p:txBody>
          <a:bodyPr wrap="square" rtlCol="0">
            <a:spAutoFit/>
          </a:bodyPr>
          <a:lstStyle/>
          <a:p>
            <a:pPr algn="l"/>
            <a:r>
              <a:rPr lang="zh-CN" altLang="en-US" sz="1400" b="0" i="0" dirty="0">
                <a:solidFill>
                  <a:srgbClr val="121212"/>
                </a:solidFill>
                <a:effectLst/>
                <a:latin typeface="-apple-system"/>
              </a:rPr>
              <a:t>与传统神经网络</a:t>
            </a:r>
            <a:r>
              <a:rPr lang="en-US" altLang="zh-CN" sz="1400" b="0" i="0" dirty="0">
                <a:solidFill>
                  <a:srgbClr val="121212"/>
                </a:solidFill>
                <a:effectLst/>
                <a:latin typeface="-apple-system"/>
              </a:rPr>
              <a:t>/</a:t>
            </a:r>
            <a:r>
              <a:rPr lang="zh-CN" altLang="en-US" sz="1400" b="0" i="0" dirty="0">
                <a:solidFill>
                  <a:srgbClr val="121212"/>
                </a:solidFill>
                <a:effectLst/>
                <a:latin typeface="-apple-system"/>
              </a:rPr>
              <a:t>机器学习一样，输入的模型需要进行预处理操作，常见的输入层中预处理方式有：去均值、归一化、</a:t>
            </a:r>
            <a:r>
              <a:rPr lang="en-US" altLang="zh-CN" sz="1400" b="0" i="0" dirty="0">
                <a:solidFill>
                  <a:srgbClr val="121212"/>
                </a:solidFill>
                <a:effectLst/>
                <a:latin typeface="-apple-system"/>
              </a:rPr>
              <a:t>SVD</a:t>
            </a:r>
            <a:r>
              <a:rPr lang="zh-CN" altLang="en-US" sz="1400" b="0" i="0" dirty="0">
                <a:solidFill>
                  <a:srgbClr val="121212"/>
                </a:solidFill>
                <a:effectLst/>
                <a:latin typeface="-apple-system"/>
              </a:rPr>
              <a:t>降维等。</a:t>
            </a:r>
            <a:endParaRPr lang="zh-CN" altLang="en-US" sz="1400" b="0" i="0" dirty="0">
              <a:solidFill>
                <a:srgbClr val="121212"/>
              </a:solidFill>
              <a:effectLst/>
              <a:latin typeface="-apple-system"/>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03</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a:solidFill>
                  <a:srgbClr val="7FB878"/>
                </a:solidFill>
                <a:cs typeface="+mn-ea"/>
                <a:sym typeface="+mn-lt"/>
              </a:rPr>
              <a:t>CNN</a:t>
            </a:r>
            <a:r>
              <a:rPr lang="zh-CN" altLang="en-US" sz="3600" dirty="0">
                <a:solidFill>
                  <a:srgbClr val="7FB878"/>
                </a:solidFill>
                <a:cs typeface="+mn-ea"/>
                <a:sym typeface="+mn-lt"/>
              </a:rPr>
              <a:t>卷积计算层</a:t>
            </a:r>
            <a:endParaRPr lang="zh-CN" altLang="en-US" sz="3600" dirty="0">
              <a:solidFill>
                <a:srgbClr val="7FB878"/>
              </a:solidFill>
              <a:cs typeface="+mn-ea"/>
              <a:sym typeface="+mn-lt"/>
            </a:endParaRPr>
          </a:p>
        </p:txBody>
      </p:sp>
      <p:sp>
        <p:nvSpPr>
          <p:cNvPr id="8" name="文本框 7"/>
          <p:cNvSpPr txBox="1"/>
          <p:nvPr/>
        </p:nvSpPr>
        <p:spPr>
          <a:xfrm>
            <a:off x="2607733" y="2472267"/>
            <a:ext cx="6079067" cy="369332"/>
          </a:xfrm>
          <a:prstGeom prst="rect">
            <a:avLst/>
          </a:prstGeom>
          <a:noFill/>
        </p:spPr>
        <p:txBody>
          <a:bodyPr wrap="square" rtlCol="0">
            <a:spAutoFit/>
          </a:bodyPr>
          <a:lstStyle/>
          <a:p>
            <a:r>
              <a:rPr lang="zh-CN" altLang="en-US" dirty="0"/>
              <a:t>例如在</a:t>
            </a:r>
            <a:r>
              <a:rPr lang="en-US" altLang="zh-CN" dirty="0"/>
              <a:t>CNN</a:t>
            </a:r>
            <a:r>
              <a:rPr lang="zh-CN" altLang="en-US" dirty="0"/>
              <a:t>识别过程中：</a:t>
            </a:r>
            <a:endParaRPr lang="zh-CN" altLang="en-US" dirty="0"/>
          </a:p>
        </p:txBody>
      </p:sp>
      <p:pic>
        <p:nvPicPr>
          <p:cNvPr id="9" name="图片 8"/>
          <p:cNvPicPr>
            <a:picLocks noChangeAspect="1"/>
          </p:cNvPicPr>
          <p:nvPr/>
        </p:nvPicPr>
        <p:blipFill>
          <a:blip r:embed="rId1"/>
          <a:stretch>
            <a:fillRect/>
          </a:stretch>
        </p:blipFill>
        <p:spPr>
          <a:xfrm>
            <a:off x="2717800" y="2946400"/>
            <a:ext cx="2476500" cy="1295400"/>
          </a:xfrm>
          <a:prstGeom prst="rect">
            <a:avLst/>
          </a:prstGeom>
        </p:spPr>
      </p:pic>
      <p:sp>
        <p:nvSpPr>
          <p:cNvPr id="10" name="文本框 9"/>
          <p:cNvSpPr txBox="1"/>
          <p:nvPr/>
        </p:nvSpPr>
        <p:spPr>
          <a:xfrm>
            <a:off x="5562600" y="2472267"/>
            <a:ext cx="5435600" cy="1384995"/>
          </a:xfrm>
          <a:prstGeom prst="rect">
            <a:avLst/>
          </a:prstGeom>
          <a:noFill/>
        </p:spPr>
        <p:txBody>
          <a:bodyPr wrap="square" rtlCol="0">
            <a:spAutoFit/>
          </a:bodyPr>
          <a:lstStyle/>
          <a:p>
            <a:r>
              <a:rPr lang="zh-CN" altLang="en-US" sz="1200" dirty="0"/>
              <a:t>虽然左图都是</a:t>
            </a:r>
            <a:r>
              <a:rPr lang="en-US" altLang="zh-CN" sz="1200" dirty="0"/>
              <a:t>X</a:t>
            </a:r>
            <a:r>
              <a:rPr lang="zh-CN" altLang="en-US" sz="1200" dirty="0"/>
              <a:t>，但是计算机却不一定能够准确地识别出来，这时候</a:t>
            </a:r>
            <a:r>
              <a:rPr lang="en-US" altLang="zh-CN" sz="1200" dirty="0"/>
              <a:t>CNN</a:t>
            </a:r>
            <a:r>
              <a:rPr lang="zh-CN" altLang="en-US" sz="1200" dirty="0"/>
              <a:t>需要做的就是提取两张图片的特征，左图虽然不能进行全部像素的匹配，但是可以对局部进行匹配，这个局部称为</a:t>
            </a:r>
            <a:r>
              <a:rPr lang="en-US" altLang="zh-CN" sz="1200" dirty="0"/>
              <a:t>features</a:t>
            </a:r>
            <a:r>
              <a:rPr lang="zh-CN" altLang="en-US" sz="1200" dirty="0"/>
              <a:t>，即图片的特征。在左图中可以看到相同颜色局部结构完全一致。对于</a:t>
            </a:r>
            <a:r>
              <a:rPr lang="en-US" altLang="zh-CN" sz="1200" dirty="0"/>
              <a:t>CNN</a:t>
            </a:r>
            <a:r>
              <a:rPr lang="zh-CN" altLang="en-US" sz="1200" dirty="0"/>
              <a:t>来说，它是一块一块地来进行比对。在两幅图中大致相同的位置找到一些粗糙的特征进行匹配，相比起传统的整幅图逐一比对的方法，</a:t>
            </a:r>
            <a:r>
              <a:rPr lang="en-US" altLang="zh-CN" sz="1200" dirty="0"/>
              <a:t>CNN</a:t>
            </a:r>
            <a:r>
              <a:rPr lang="zh-CN" altLang="en-US" sz="1200" dirty="0"/>
              <a:t>能够更好的看到两幅图的相似性。但是这</a:t>
            </a:r>
            <a:r>
              <a:rPr lang="en-US" altLang="zh-CN" sz="1200" dirty="0"/>
              <a:t>features</a:t>
            </a:r>
            <a:r>
              <a:rPr lang="zh-CN" altLang="en-US" sz="1200" dirty="0"/>
              <a:t>怎么在原图上进行匹配呢，这就是接下来的卷积操作。</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03</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a:solidFill>
                  <a:srgbClr val="7FB878"/>
                </a:solidFill>
                <a:cs typeface="+mn-ea"/>
                <a:sym typeface="+mn-lt"/>
              </a:rPr>
              <a:t>CNN</a:t>
            </a:r>
            <a:r>
              <a:rPr lang="zh-CN" altLang="en-US" sz="3600" dirty="0">
                <a:solidFill>
                  <a:srgbClr val="7FB878"/>
                </a:solidFill>
                <a:cs typeface="+mn-ea"/>
                <a:sym typeface="+mn-lt"/>
              </a:rPr>
              <a:t>卷积计算层</a:t>
            </a:r>
            <a:endParaRPr lang="zh-CN" altLang="en-US" sz="3600" dirty="0">
              <a:solidFill>
                <a:srgbClr val="7FB878"/>
              </a:solidFill>
              <a:cs typeface="+mn-ea"/>
              <a:sym typeface="+mn-lt"/>
            </a:endParaRPr>
          </a:p>
        </p:txBody>
      </p:sp>
      <p:sp>
        <p:nvSpPr>
          <p:cNvPr id="11" name="文本框 10"/>
          <p:cNvSpPr txBox="1"/>
          <p:nvPr/>
        </p:nvSpPr>
        <p:spPr>
          <a:xfrm>
            <a:off x="4165600" y="2243667"/>
            <a:ext cx="6273800" cy="2862322"/>
          </a:xfrm>
          <a:prstGeom prst="rect">
            <a:avLst/>
          </a:prstGeom>
          <a:noFill/>
        </p:spPr>
        <p:txBody>
          <a:bodyPr wrap="square" rtlCol="0">
            <a:spAutoFit/>
          </a:bodyPr>
          <a:lstStyle/>
          <a:p>
            <a:r>
              <a:rPr lang="zh-CN" altLang="en-US" sz="1200" dirty="0"/>
              <a:t>所谓的卷积操作就是对图像（不同的数据窗口数据，即</a:t>
            </a:r>
            <a:r>
              <a:rPr lang="en-US" altLang="zh-CN" sz="1200" dirty="0"/>
              <a:t>features</a:t>
            </a:r>
            <a:r>
              <a:rPr lang="zh-CN" altLang="en-US" sz="1200" dirty="0"/>
              <a:t>）和滤波矩阵（一组固定的权重：因为每个神经元的多个权重固定，所以又可以看做一个恒定的滤波器</a:t>
            </a:r>
            <a:r>
              <a:rPr lang="en-US" altLang="zh-CN" sz="1200" dirty="0"/>
              <a:t>filter</a:t>
            </a:r>
            <a:r>
              <a:rPr lang="zh-CN" altLang="en-US" sz="1200" dirty="0"/>
              <a:t>）做内积（逐个元素相乘再求和）的操作，左图中红框部分可以理解为一个滤波器，即带着一组固定权重的神经元。多个滤波器叠加便成了卷积层。</a:t>
            </a:r>
            <a:endParaRPr lang="en-US" altLang="zh-CN" sz="1200" dirty="0"/>
          </a:p>
          <a:p>
            <a:endParaRPr lang="en-US" altLang="zh-CN" sz="1200" dirty="0"/>
          </a:p>
          <a:p>
            <a:endParaRPr lang="en-US" altLang="zh-CN" sz="1200" dirty="0"/>
          </a:p>
          <a:p>
            <a:endParaRPr lang="en-US" altLang="zh-CN" sz="1200" dirty="0"/>
          </a:p>
          <a:p>
            <a:endParaRPr lang="en-US" altLang="zh-CN" sz="1200" dirty="0"/>
          </a:p>
          <a:p>
            <a:r>
              <a:rPr lang="zh-CN" altLang="en-US" sz="1200" dirty="0"/>
              <a:t>在</a:t>
            </a:r>
            <a:r>
              <a:rPr lang="en-US" altLang="zh-CN" sz="1200" dirty="0"/>
              <a:t>CNN</a:t>
            </a:r>
            <a:r>
              <a:rPr lang="zh-CN" altLang="en-US" sz="1200" dirty="0"/>
              <a:t>中，滤波器</a:t>
            </a:r>
            <a:r>
              <a:rPr lang="en-US" altLang="zh-CN" sz="1200" dirty="0"/>
              <a:t>filter</a:t>
            </a:r>
            <a:r>
              <a:rPr lang="zh-CN" altLang="en-US" sz="1200" dirty="0"/>
              <a:t>（带着一组固定权重的神经元）对局部输入数据进行卷积计算。每计算完一个数据窗口内的局部数据后，数据窗口不断平移滑动，直到计算完所有数据。这个过程中，有这么几个参数： 　　</a:t>
            </a:r>
            <a:endParaRPr lang="en-US" altLang="zh-CN" sz="1200" dirty="0"/>
          </a:p>
          <a:p>
            <a:r>
              <a:rPr lang="en-US" altLang="zh-CN" sz="1200" dirty="0"/>
              <a:t>a. </a:t>
            </a:r>
            <a:r>
              <a:rPr lang="zh-CN" altLang="en-US" sz="1200" dirty="0"/>
              <a:t>深度</a:t>
            </a:r>
            <a:r>
              <a:rPr lang="en-US" altLang="zh-CN" sz="1200" dirty="0"/>
              <a:t>depth</a:t>
            </a:r>
            <a:r>
              <a:rPr lang="zh-CN" altLang="en-US" sz="1200" dirty="0"/>
              <a:t>：神经元个数，决定输出的</a:t>
            </a:r>
            <a:r>
              <a:rPr lang="en-US" altLang="zh-CN" sz="1200" dirty="0"/>
              <a:t>depth</a:t>
            </a:r>
            <a:r>
              <a:rPr lang="zh-CN" altLang="en-US" sz="1200" dirty="0"/>
              <a:t>厚度。同时代表滤波器个数。　　</a:t>
            </a:r>
            <a:endParaRPr lang="en-US" altLang="zh-CN" sz="1200" dirty="0"/>
          </a:p>
          <a:p>
            <a:r>
              <a:rPr lang="en-US" altLang="zh-CN" sz="1200" dirty="0"/>
              <a:t>b. </a:t>
            </a:r>
            <a:r>
              <a:rPr lang="zh-CN" altLang="en-US" sz="1200" dirty="0"/>
              <a:t>步长</a:t>
            </a:r>
            <a:r>
              <a:rPr lang="en-US" altLang="zh-CN" sz="1200" dirty="0"/>
              <a:t>stride</a:t>
            </a:r>
            <a:r>
              <a:rPr lang="zh-CN" altLang="en-US" sz="1200" dirty="0"/>
              <a:t>：决定滑动多少步可以到边缘。　　</a:t>
            </a:r>
            <a:endParaRPr lang="en-US" altLang="zh-CN" sz="1200" dirty="0"/>
          </a:p>
          <a:p>
            <a:r>
              <a:rPr lang="en-US" altLang="zh-CN" sz="1200" dirty="0"/>
              <a:t>c. </a:t>
            </a:r>
            <a:r>
              <a:rPr lang="zh-CN" altLang="en-US" sz="1200" dirty="0"/>
              <a:t>填充值</a:t>
            </a:r>
            <a:r>
              <a:rPr lang="en-US" altLang="zh-CN" sz="1200" dirty="0"/>
              <a:t>zero-padding</a:t>
            </a:r>
            <a:r>
              <a:rPr lang="zh-CN" altLang="en-US" sz="1200" dirty="0"/>
              <a:t>：在外围边缘补充若干圈</a:t>
            </a:r>
            <a:r>
              <a:rPr lang="en-US" altLang="zh-CN" sz="1200" dirty="0"/>
              <a:t>0</a:t>
            </a:r>
            <a:r>
              <a:rPr lang="zh-CN" altLang="en-US" sz="1200" dirty="0"/>
              <a:t>，方便从初始位置以步长为单位可以刚好滑倒末尾位置，通俗地讲就是为了总长能被步长整除。 </a:t>
            </a:r>
            <a:endParaRPr lang="zh-CN" altLang="en-US" sz="1200" dirty="0"/>
          </a:p>
        </p:txBody>
      </p:sp>
      <p:pic>
        <p:nvPicPr>
          <p:cNvPr id="13" name="图片 12"/>
          <p:cNvPicPr>
            <a:picLocks noChangeAspect="1"/>
          </p:cNvPicPr>
          <p:nvPr/>
        </p:nvPicPr>
        <p:blipFill>
          <a:blip r:embed="rId1"/>
          <a:stretch>
            <a:fillRect/>
          </a:stretch>
        </p:blipFill>
        <p:spPr>
          <a:xfrm>
            <a:off x="1854073" y="2317214"/>
            <a:ext cx="2311527" cy="1297338"/>
          </a:xfrm>
          <a:prstGeom prst="rect">
            <a:avLst/>
          </a:prstGeom>
        </p:spPr>
      </p:pic>
      <p:pic>
        <p:nvPicPr>
          <p:cNvPr id="15" name="图片 14"/>
          <p:cNvPicPr>
            <a:picLocks noChangeAspect="1"/>
          </p:cNvPicPr>
          <p:nvPr/>
        </p:nvPicPr>
        <p:blipFill>
          <a:blip r:embed="rId2"/>
          <a:stretch>
            <a:fillRect/>
          </a:stretch>
        </p:blipFill>
        <p:spPr>
          <a:xfrm>
            <a:off x="1854073" y="3716330"/>
            <a:ext cx="2311527" cy="14542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03</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a:solidFill>
                  <a:srgbClr val="7FB878"/>
                </a:solidFill>
                <a:cs typeface="+mn-ea"/>
                <a:sym typeface="+mn-lt"/>
              </a:rPr>
              <a:t>CNN</a:t>
            </a:r>
            <a:r>
              <a:rPr lang="zh-CN" altLang="en-US" sz="3600" dirty="0">
                <a:solidFill>
                  <a:srgbClr val="7FB878"/>
                </a:solidFill>
                <a:cs typeface="+mn-ea"/>
                <a:sym typeface="+mn-lt"/>
              </a:rPr>
              <a:t>卷积计算层</a:t>
            </a:r>
            <a:endParaRPr lang="zh-CN" altLang="en-US" sz="3600" dirty="0">
              <a:solidFill>
                <a:srgbClr val="7FB878"/>
              </a:solidFill>
              <a:cs typeface="+mn-ea"/>
              <a:sym typeface="+mn-lt"/>
            </a:endParaRPr>
          </a:p>
        </p:txBody>
      </p:sp>
      <p:sp>
        <p:nvSpPr>
          <p:cNvPr id="7" name="文本框 6"/>
          <p:cNvSpPr txBox="1"/>
          <p:nvPr/>
        </p:nvSpPr>
        <p:spPr>
          <a:xfrm>
            <a:off x="2406097" y="2113269"/>
            <a:ext cx="8261903" cy="461665"/>
          </a:xfrm>
          <a:prstGeom prst="rect">
            <a:avLst/>
          </a:prstGeom>
          <a:noFill/>
        </p:spPr>
        <p:txBody>
          <a:bodyPr wrap="square" rtlCol="0">
            <a:spAutoFit/>
          </a:bodyPr>
          <a:lstStyle/>
          <a:p>
            <a:r>
              <a:rPr lang="zh-CN" altLang="en-US" sz="1200" dirty="0"/>
              <a:t>如何计算？如下图所示，</a:t>
            </a:r>
            <a:r>
              <a:rPr lang="zh-CN" altLang="en-US" sz="1200" b="0" i="0" dirty="0">
                <a:solidFill>
                  <a:srgbClr val="121212"/>
                </a:solidFill>
                <a:effectLst/>
                <a:latin typeface="-apple-system"/>
              </a:rPr>
              <a:t>取 </a:t>
            </a:r>
            <a:r>
              <a:rPr lang="en-US" altLang="zh-CN" sz="1200" b="0" i="0" dirty="0">
                <a:solidFill>
                  <a:srgbClr val="121212"/>
                </a:solidFill>
                <a:effectLst/>
                <a:latin typeface="-apple-system"/>
              </a:rPr>
              <a:t>feature</a:t>
            </a:r>
            <a:r>
              <a:rPr lang="zh-CN" altLang="en-US" sz="1200" b="0" i="0" dirty="0">
                <a:solidFill>
                  <a:srgbClr val="121212"/>
                </a:solidFill>
                <a:effectLst/>
                <a:latin typeface="-apple-system"/>
              </a:rPr>
              <a:t>里的（</a:t>
            </a:r>
            <a:r>
              <a:rPr lang="en-US" altLang="zh-CN" sz="1200" b="0" i="0" dirty="0">
                <a:solidFill>
                  <a:srgbClr val="121212"/>
                </a:solidFill>
                <a:effectLst/>
                <a:latin typeface="-apple-system"/>
              </a:rPr>
              <a:t>1</a:t>
            </a:r>
            <a:r>
              <a:rPr lang="zh-CN" altLang="en-US" sz="1200" b="0" i="0" dirty="0">
                <a:solidFill>
                  <a:srgbClr val="121212"/>
                </a:solidFill>
                <a:effectLst/>
                <a:latin typeface="-apple-system"/>
              </a:rPr>
              <a:t>，</a:t>
            </a:r>
            <a:r>
              <a:rPr lang="en-US" altLang="zh-CN" sz="1200" b="0" i="0" dirty="0">
                <a:solidFill>
                  <a:srgbClr val="121212"/>
                </a:solidFill>
                <a:effectLst/>
                <a:latin typeface="-apple-system"/>
              </a:rPr>
              <a:t>1</a:t>
            </a:r>
            <a:r>
              <a:rPr lang="zh-CN" altLang="en-US" sz="1200" b="0" i="0" dirty="0">
                <a:solidFill>
                  <a:srgbClr val="121212"/>
                </a:solidFill>
                <a:effectLst/>
                <a:latin typeface="-apple-system"/>
              </a:rPr>
              <a:t>）元素值，再取图像上蓝色框内的（</a:t>
            </a:r>
            <a:r>
              <a:rPr lang="en-US" altLang="zh-CN" sz="1200" b="0" i="0" dirty="0">
                <a:solidFill>
                  <a:srgbClr val="121212"/>
                </a:solidFill>
                <a:effectLst/>
                <a:latin typeface="-apple-system"/>
              </a:rPr>
              <a:t>1</a:t>
            </a:r>
            <a:r>
              <a:rPr lang="zh-CN" altLang="en-US" sz="1200" b="0" i="0" dirty="0">
                <a:solidFill>
                  <a:srgbClr val="121212"/>
                </a:solidFill>
                <a:effectLst/>
                <a:latin typeface="-apple-system"/>
              </a:rPr>
              <a:t>，</a:t>
            </a:r>
            <a:r>
              <a:rPr lang="en-US" altLang="zh-CN" sz="1200" b="0" i="0" dirty="0">
                <a:solidFill>
                  <a:srgbClr val="121212"/>
                </a:solidFill>
                <a:effectLst/>
                <a:latin typeface="-apple-system"/>
              </a:rPr>
              <a:t>1</a:t>
            </a:r>
            <a:r>
              <a:rPr lang="zh-CN" altLang="en-US" sz="1200" b="0" i="0" dirty="0">
                <a:solidFill>
                  <a:srgbClr val="121212"/>
                </a:solidFill>
                <a:effectLst/>
                <a:latin typeface="-apple-system"/>
              </a:rPr>
              <a:t>）元素值，二者相乘等于</a:t>
            </a:r>
            <a:r>
              <a:rPr lang="en-US" altLang="zh-CN" sz="1200" b="0" i="0" dirty="0">
                <a:solidFill>
                  <a:srgbClr val="121212"/>
                </a:solidFill>
                <a:effectLst/>
                <a:latin typeface="-apple-system"/>
              </a:rPr>
              <a:t>1</a:t>
            </a:r>
            <a:r>
              <a:rPr lang="zh-CN" altLang="en-US" sz="1200" b="0" i="0" dirty="0">
                <a:solidFill>
                  <a:srgbClr val="121212"/>
                </a:solidFill>
                <a:effectLst/>
                <a:latin typeface="-apple-system"/>
              </a:rPr>
              <a:t>。把这个结果</a:t>
            </a:r>
            <a:r>
              <a:rPr lang="en-US" altLang="zh-CN" sz="1200" b="0" i="0" dirty="0">
                <a:solidFill>
                  <a:srgbClr val="121212"/>
                </a:solidFill>
                <a:effectLst/>
                <a:latin typeface="-apple-system"/>
              </a:rPr>
              <a:t>1</a:t>
            </a:r>
            <a:r>
              <a:rPr lang="zh-CN" altLang="en-US" sz="1200" b="0" i="0" dirty="0">
                <a:solidFill>
                  <a:srgbClr val="121212"/>
                </a:solidFill>
                <a:effectLst/>
                <a:latin typeface="-apple-system"/>
              </a:rPr>
              <a:t>填入新的图中。</a:t>
            </a:r>
            <a:endParaRPr lang="zh-CN" altLang="en-US" sz="1200" dirty="0"/>
          </a:p>
        </p:txBody>
      </p:sp>
      <p:pic>
        <p:nvPicPr>
          <p:cNvPr id="9" name="图片 8"/>
          <p:cNvPicPr>
            <a:picLocks noChangeAspect="1"/>
          </p:cNvPicPr>
          <p:nvPr/>
        </p:nvPicPr>
        <p:blipFill>
          <a:blip r:embed="rId1"/>
          <a:stretch>
            <a:fillRect/>
          </a:stretch>
        </p:blipFill>
        <p:spPr>
          <a:xfrm>
            <a:off x="2496608" y="2557797"/>
            <a:ext cx="1518443" cy="1359736"/>
          </a:xfrm>
          <a:prstGeom prst="rect">
            <a:avLst/>
          </a:prstGeom>
        </p:spPr>
      </p:pic>
      <p:pic>
        <p:nvPicPr>
          <p:cNvPr id="12" name="图片 11"/>
          <p:cNvPicPr>
            <a:picLocks noChangeAspect="1"/>
          </p:cNvPicPr>
          <p:nvPr/>
        </p:nvPicPr>
        <p:blipFill>
          <a:blip r:embed="rId2"/>
          <a:stretch>
            <a:fillRect/>
          </a:stretch>
        </p:blipFill>
        <p:spPr>
          <a:xfrm>
            <a:off x="4379913" y="2557797"/>
            <a:ext cx="1518012" cy="1359736"/>
          </a:xfrm>
          <a:prstGeom prst="rect">
            <a:avLst/>
          </a:prstGeom>
        </p:spPr>
      </p:pic>
      <p:pic>
        <p:nvPicPr>
          <p:cNvPr id="16" name="图片 15"/>
          <p:cNvPicPr>
            <a:picLocks noChangeAspect="1"/>
          </p:cNvPicPr>
          <p:nvPr/>
        </p:nvPicPr>
        <p:blipFill>
          <a:blip r:embed="rId3"/>
          <a:stretch>
            <a:fillRect/>
          </a:stretch>
        </p:blipFill>
        <p:spPr>
          <a:xfrm>
            <a:off x="6096000" y="2560331"/>
            <a:ext cx="2369826" cy="1359736"/>
          </a:xfrm>
          <a:prstGeom prst="rect">
            <a:avLst/>
          </a:prstGeom>
        </p:spPr>
      </p:pic>
      <p:sp>
        <p:nvSpPr>
          <p:cNvPr id="18" name="文本框 17"/>
          <p:cNvSpPr txBox="1"/>
          <p:nvPr/>
        </p:nvSpPr>
        <p:spPr>
          <a:xfrm>
            <a:off x="2496608" y="5440997"/>
            <a:ext cx="8503358" cy="1477328"/>
          </a:xfrm>
          <a:prstGeom prst="rect">
            <a:avLst/>
          </a:prstGeom>
          <a:noFill/>
        </p:spPr>
        <p:txBody>
          <a:bodyPr wrap="square" rtlCol="0">
            <a:spAutoFit/>
          </a:bodyPr>
          <a:lstStyle/>
          <a:p>
            <a:pPr algn="l"/>
            <a:r>
              <a:rPr lang="zh-CN" altLang="en-US" sz="1200" b="0" i="0" dirty="0">
                <a:solidFill>
                  <a:srgbClr val="121212"/>
                </a:solidFill>
                <a:effectLst/>
                <a:latin typeface="-apple-system"/>
              </a:rPr>
              <a:t>接下来的工作是对右图九个值求平均，得到一个均值，将均值填入一张新的图中。这张新的图我们称为 </a:t>
            </a:r>
            <a:r>
              <a:rPr lang="en-US" altLang="zh-CN" sz="1200" dirty="0">
                <a:solidFill>
                  <a:srgbClr val="121212"/>
                </a:solidFill>
                <a:latin typeface="-apple-system"/>
              </a:rPr>
              <a:t>feature map</a:t>
            </a:r>
            <a:r>
              <a:rPr lang="zh-CN" altLang="en-US" sz="1200" dirty="0">
                <a:solidFill>
                  <a:srgbClr val="121212"/>
                </a:solidFill>
                <a:latin typeface="-apple-system"/>
              </a:rPr>
              <a:t>，即特征图。 </a:t>
            </a:r>
            <a:r>
              <a:rPr lang="zh-CN" altLang="en-US" sz="1200" b="0" i="0" dirty="0">
                <a:solidFill>
                  <a:srgbClr val="121212"/>
                </a:solidFill>
                <a:effectLst/>
                <a:latin typeface="-apple-system"/>
              </a:rPr>
              <a:t>之后，上图</a:t>
            </a:r>
            <a:r>
              <a:rPr lang="en-US" altLang="zh-CN" sz="1200" b="0" i="0" dirty="0">
                <a:solidFill>
                  <a:srgbClr val="121212"/>
                </a:solidFill>
                <a:effectLst/>
                <a:latin typeface="-apple-system"/>
              </a:rPr>
              <a:t>4</a:t>
            </a:r>
            <a:r>
              <a:rPr lang="zh-CN" altLang="en-US" sz="1200" b="0" i="0" dirty="0">
                <a:solidFill>
                  <a:srgbClr val="121212"/>
                </a:solidFill>
                <a:effectLst/>
                <a:latin typeface="-apple-system"/>
              </a:rPr>
              <a:t>的蓝色窗口会向右滑动，比如，若步长 </a:t>
            </a:r>
            <a:r>
              <a:rPr lang="en-US" altLang="zh-CN" sz="1200" b="0" i="0" dirty="0">
                <a:solidFill>
                  <a:srgbClr val="121212"/>
                </a:solidFill>
                <a:effectLst/>
                <a:latin typeface="-apple-system"/>
              </a:rPr>
              <a:t>stride=1</a:t>
            </a:r>
            <a:r>
              <a:rPr lang="zh-CN" altLang="en-US" sz="1200" b="0" i="0" dirty="0">
                <a:solidFill>
                  <a:srgbClr val="121212"/>
                </a:solidFill>
                <a:effectLst/>
                <a:latin typeface="-apple-system"/>
              </a:rPr>
              <a:t>，窗口每次就往右平移一个像素再计算；就这么移动到最右边后，返回左边，开始第二排。同样，若步长</a:t>
            </a:r>
            <a:r>
              <a:rPr lang="en-US" altLang="zh-CN" sz="1200" b="0" i="0" dirty="0">
                <a:solidFill>
                  <a:srgbClr val="121212"/>
                </a:solidFill>
                <a:effectLst/>
                <a:latin typeface="-apple-system"/>
              </a:rPr>
              <a:t>stride=1</a:t>
            </a:r>
            <a:r>
              <a:rPr lang="zh-CN" altLang="en-US" sz="1200" b="0" i="0" dirty="0">
                <a:solidFill>
                  <a:srgbClr val="121212"/>
                </a:solidFill>
                <a:effectLst/>
                <a:latin typeface="-apple-system"/>
              </a:rPr>
              <a:t>，向下平移一个像素；</a:t>
            </a:r>
            <a:r>
              <a:rPr lang="en-US" altLang="zh-CN" sz="1200" b="0" i="0" dirty="0">
                <a:solidFill>
                  <a:srgbClr val="121212"/>
                </a:solidFill>
                <a:effectLst/>
                <a:latin typeface="-apple-system"/>
              </a:rPr>
              <a:t>stride=2</a:t>
            </a:r>
            <a:r>
              <a:rPr lang="zh-CN" altLang="en-US" sz="1200" b="0" i="0" dirty="0">
                <a:solidFill>
                  <a:srgbClr val="121212"/>
                </a:solidFill>
                <a:effectLst/>
                <a:latin typeface="-apple-system"/>
              </a:rPr>
              <a:t>则向下平移</a:t>
            </a:r>
            <a:r>
              <a:rPr lang="en-US" altLang="zh-CN" sz="1200" b="0" i="0" dirty="0">
                <a:solidFill>
                  <a:srgbClr val="121212"/>
                </a:solidFill>
                <a:effectLst/>
                <a:latin typeface="-apple-system"/>
              </a:rPr>
              <a:t>2</a:t>
            </a:r>
            <a:r>
              <a:rPr lang="zh-CN" altLang="en-US" sz="1200" b="0" i="0" dirty="0">
                <a:solidFill>
                  <a:srgbClr val="121212"/>
                </a:solidFill>
                <a:effectLst/>
                <a:latin typeface="-apple-system"/>
              </a:rPr>
              <a:t>个像素。经过一系列卷积对应相乘，求均值运算后，就能够得到一张完整的</a:t>
            </a:r>
            <a:r>
              <a:rPr lang="en-US" altLang="zh-CN" sz="1200" b="0" i="0" dirty="0">
                <a:solidFill>
                  <a:srgbClr val="121212"/>
                </a:solidFill>
                <a:effectLst/>
                <a:latin typeface="-apple-system"/>
              </a:rPr>
              <a:t>feature map</a:t>
            </a:r>
            <a:r>
              <a:rPr lang="zh-CN" altLang="en-US" sz="1200" b="0" i="0" dirty="0">
                <a:solidFill>
                  <a:srgbClr val="121212"/>
                </a:solidFill>
                <a:effectLst/>
                <a:latin typeface="-apple-system"/>
              </a:rPr>
              <a:t>。</a:t>
            </a:r>
            <a:r>
              <a:rPr lang="en-US" altLang="zh-CN" sz="1200" b="0" i="0" dirty="0">
                <a:solidFill>
                  <a:srgbClr val="121212"/>
                </a:solidFill>
                <a:effectLst/>
                <a:latin typeface="-apple-system"/>
              </a:rPr>
              <a:t>feature map</a:t>
            </a:r>
            <a:r>
              <a:rPr lang="zh-CN" altLang="en-US" sz="1200" b="0" i="0" dirty="0">
                <a:solidFill>
                  <a:srgbClr val="121212"/>
                </a:solidFill>
                <a:effectLst/>
                <a:latin typeface="-apple-system"/>
              </a:rPr>
              <a:t>是每一个</a:t>
            </a:r>
            <a:r>
              <a:rPr lang="en-US" altLang="zh-CN" sz="1200" b="0" i="0" dirty="0">
                <a:solidFill>
                  <a:srgbClr val="121212"/>
                </a:solidFill>
                <a:effectLst/>
                <a:latin typeface="-apple-system"/>
              </a:rPr>
              <a:t>feature</a:t>
            </a:r>
            <a:r>
              <a:rPr lang="zh-CN" altLang="en-US" sz="1200" b="0" i="0" dirty="0">
                <a:solidFill>
                  <a:srgbClr val="121212"/>
                </a:solidFill>
                <a:effectLst/>
                <a:latin typeface="-apple-system"/>
              </a:rPr>
              <a:t>从原始图像中提取出来的“特征”。其中的值，越接近为</a:t>
            </a:r>
            <a:r>
              <a:rPr lang="en-US" altLang="zh-CN" sz="1200" dirty="0">
                <a:solidFill>
                  <a:srgbClr val="121212"/>
                </a:solidFill>
                <a:latin typeface="-apple-system"/>
              </a:rPr>
              <a:t>1</a:t>
            </a:r>
            <a:r>
              <a:rPr lang="zh-CN" altLang="en-US" sz="1200" dirty="0">
                <a:solidFill>
                  <a:srgbClr val="121212"/>
                </a:solidFill>
                <a:latin typeface="-apple-system"/>
              </a:rPr>
              <a:t>表示对应位置和</a:t>
            </a:r>
            <a:r>
              <a:rPr lang="en-US" altLang="zh-CN" sz="1200" dirty="0">
                <a:solidFill>
                  <a:srgbClr val="121212"/>
                </a:solidFill>
                <a:latin typeface="-apple-system"/>
              </a:rPr>
              <a:t>feature</a:t>
            </a:r>
            <a:r>
              <a:rPr lang="zh-CN" altLang="en-US" sz="1200" dirty="0">
                <a:solidFill>
                  <a:srgbClr val="121212"/>
                </a:solidFill>
                <a:latin typeface="-apple-system"/>
              </a:rPr>
              <a:t>的匹配越完整，越是接近</a:t>
            </a:r>
            <a:r>
              <a:rPr lang="en-US" altLang="zh-CN" sz="1200" dirty="0">
                <a:solidFill>
                  <a:srgbClr val="121212"/>
                </a:solidFill>
                <a:latin typeface="-apple-system"/>
              </a:rPr>
              <a:t>-1</a:t>
            </a:r>
            <a:r>
              <a:rPr lang="zh-CN" altLang="en-US" sz="1200" dirty="0">
                <a:solidFill>
                  <a:srgbClr val="121212"/>
                </a:solidFill>
                <a:latin typeface="-apple-system"/>
              </a:rPr>
              <a:t>，表示对应位置和</a:t>
            </a:r>
            <a:r>
              <a:rPr lang="en-US" altLang="zh-CN" sz="1200" dirty="0">
                <a:solidFill>
                  <a:srgbClr val="121212"/>
                </a:solidFill>
                <a:latin typeface="-apple-system"/>
              </a:rPr>
              <a:t>feature</a:t>
            </a:r>
            <a:r>
              <a:rPr lang="zh-CN" altLang="en-US" sz="1200" dirty="0">
                <a:solidFill>
                  <a:srgbClr val="121212"/>
                </a:solidFill>
                <a:latin typeface="-apple-system"/>
              </a:rPr>
              <a:t>的反面匹配越完整，而值接近</a:t>
            </a:r>
            <a:r>
              <a:rPr lang="en-US" altLang="zh-CN" sz="1200" dirty="0">
                <a:solidFill>
                  <a:srgbClr val="121212"/>
                </a:solidFill>
                <a:latin typeface="-apple-system"/>
              </a:rPr>
              <a:t>0</a:t>
            </a:r>
            <a:r>
              <a:rPr lang="zh-CN" altLang="en-US" sz="1200" dirty="0">
                <a:solidFill>
                  <a:srgbClr val="121212"/>
                </a:solidFill>
                <a:latin typeface="-apple-system"/>
              </a:rPr>
              <a:t>的表示对应位置没有任何匹配或者说没有什么关联。</a:t>
            </a:r>
            <a:endParaRPr lang="zh-CN" altLang="en-US" sz="1200" dirty="0">
              <a:solidFill>
                <a:srgbClr val="121212"/>
              </a:solidFill>
              <a:latin typeface="-apple-system"/>
            </a:endParaRPr>
          </a:p>
          <a:p>
            <a:endParaRPr lang="zh-CN" altLang="en-US" dirty="0"/>
          </a:p>
        </p:txBody>
      </p:sp>
      <p:pic>
        <p:nvPicPr>
          <p:cNvPr id="20" name="图片 19"/>
          <p:cNvPicPr>
            <a:picLocks noChangeAspect="1"/>
          </p:cNvPicPr>
          <p:nvPr/>
        </p:nvPicPr>
        <p:blipFill>
          <a:blip r:embed="rId4"/>
          <a:stretch>
            <a:fillRect/>
          </a:stretch>
        </p:blipFill>
        <p:spPr>
          <a:xfrm>
            <a:off x="8626760" y="2574934"/>
            <a:ext cx="2814532" cy="1359737"/>
          </a:xfrm>
          <a:prstGeom prst="rect">
            <a:avLst/>
          </a:prstGeom>
        </p:spPr>
      </p:pic>
      <p:pic>
        <p:nvPicPr>
          <p:cNvPr id="22" name="图片 21"/>
          <p:cNvPicPr>
            <a:picLocks noChangeAspect="1"/>
          </p:cNvPicPr>
          <p:nvPr/>
        </p:nvPicPr>
        <p:blipFill>
          <a:blip r:embed="rId5"/>
          <a:stretch>
            <a:fillRect/>
          </a:stretch>
        </p:blipFill>
        <p:spPr>
          <a:xfrm>
            <a:off x="2496608" y="3917533"/>
            <a:ext cx="3603148" cy="1451505"/>
          </a:xfrm>
          <a:prstGeom prst="rect">
            <a:avLst/>
          </a:prstGeom>
        </p:spPr>
      </p:pic>
      <p:pic>
        <p:nvPicPr>
          <p:cNvPr id="10" name="图片 9"/>
          <p:cNvPicPr>
            <a:picLocks noChangeAspect="1"/>
          </p:cNvPicPr>
          <p:nvPr/>
        </p:nvPicPr>
        <p:blipFill>
          <a:blip r:embed="rId6"/>
          <a:stretch>
            <a:fillRect/>
          </a:stretch>
        </p:blipFill>
        <p:spPr>
          <a:xfrm>
            <a:off x="6236836" y="3954779"/>
            <a:ext cx="2881763" cy="137954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03</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a:solidFill>
                  <a:srgbClr val="7FB878"/>
                </a:solidFill>
                <a:cs typeface="+mn-ea"/>
                <a:sym typeface="+mn-lt"/>
              </a:rPr>
              <a:t>CNN</a:t>
            </a:r>
            <a:r>
              <a:rPr lang="zh-CN" altLang="en-US" sz="3600" dirty="0">
                <a:solidFill>
                  <a:srgbClr val="7FB878"/>
                </a:solidFill>
                <a:cs typeface="+mn-ea"/>
                <a:sym typeface="+mn-lt"/>
              </a:rPr>
              <a:t>卷积计算层</a:t>
            </a:r>
            <a:endParaRPr lang="zh-CN" altLang="en-US" sz="3600" dirty="0">
              <a:solidFill>
                <a:srgbClr val="7FB878"/>
              </a:solidFill>
              <a:cs typeface="+mn-ea"/>
              <a:sym typeface="+mn-lt"/>
            </a:endParaRPr>
          </a:p>
        </p:txBody>
      </p:sp>
      <p:sp>
        <p:nvSpPr>
          <p:cNvPr id="7" name="文本框 6"/>
          <p:cNvSpPr txBox="1"/>
          <p:nvPr/>
        </p:nvSpPr>
        <p:spPr>
          <a:xfrm>
            <a:off x="6443133" y="2201333"/>
            <a:ext cx="2988734" cy="830997"/>
          </a:xfrm>
          <a:prstGeom prst="rect">
            <a:avLst/>
          </a:prstGeom>
          <a:noFill/>
        </p:spPr>
        <p:txBody>
          <a:bodyPr wrap="square" rtlCol="0">
            <a:spAutoFit/>
          </a:bodyPr>
          <a:lstStyle/>
          <a:p>
            <a:r>
              <a:rPr lang="zh-CN" altLang="en-US" sz="1200" b="0" i="0" dirty="0">
                <a:solidFill>
                  <a:srgbClr val="121212"/>
                </a:solidFill>
                <a:effectLst/>
                <a:latin typeface="-apple-system"/>
              </a:rPr>
              <a:t>一个</a:t>
            </a:r>
            <a:r>
              <a:rPr lang="en-US" altLang="zh-CN" sz="1200" b="0" i="0" dirty="0">
                <a:solidFill>
                  <a:srgbClr val="121212"/>
                </a:solidFill>
                <a:effectLst/>
                <a:latin typeface="-apple-system"/>
              </a:rPr>
              <a:t>feature</a:t>
            </a:r>
            <a:r>
              <a:rPr lang="zh-CN" altLang="en-US" sz="1200" b="0" i="0" dirty="0">
                <a:solidFill>
                  <a:srgbClr val="121212"/>
                </a:solidFill>
                <a:effectLst/>
                <a:latin typeface="-apple-system"/>
              </a:rPr>
              <a:t>作用于图片可以产生一张</a:t>
            </a:r>
            <a:r>
              <a:rPr lang="en-US" altLang="zh-CN" sz="1200" b="0" i="0" dirty="0">
                <a:solidFill>
                  <a:srgbClr val="121212"/>
                </a:solidFill>
                <a:effectLst/>
                <a:latin typeface="-apple-system"/>
              </a:rPr>
              <a:t>feature map</a:t>
            </a:r>
            <a:r>
              <a:rPr lang="zh-CN" altLang="en-US" sz="1200" b="0" i="0" dirty="0">
                <a:solidFill>
                  <a:srgbClr val="121212"/>
                </a:solidFill>
                <a:effectLst/>
                <a:latin typeface="-apple-system"/>
              </a:rPr>
              <a:t>，对这张</a:t>
            </a:r>
            <a:r>
              <a:rPr lang="en-US" altLang="zh-CN" sz="1200" b="0" i="0" dirty="0">
                <a:solidFill>
                  <a:srgbClr val="121212"/>
                </a:solidFill>
                <a:effectLst/>
                <a:latin typeface="-apple-system"/>
              </a:rPr>
              <a:t>X</a:t>
            </a:r>
            <a:r>
              <a:rPr lang="zh-CN" altLang="en-US" sz="1200" b="0" i="0" dirty="0">
                <a:solidFill>
                  <a:srgbClr val="121212"/>
                </a:solidFill>
                <a:effectLst/>
                <a:latin typeface="-apple-system"/>
              </a:rPr>
              <a:t>，用的是</a:t>
            </a:r>
            <a:r>
              <a:rPr lang="en-US" altLang="zh-CN" sz="1200" b="0" i="0" dirty="0">
                <a:solidFill>
                  <a:srgbClr val="121212"/>
                </a:solidFill>
                <a:effectLst/>
                <a:latin typeface="-apple-system"/>
              </a:rPr>
              <a:t>3</a:t>
            </a:r>
            <a:r>
              <a:rPr lang="zh-CN" altLang="en-US" sz="1200" b="0" i="0" dirty="0">
                <a:solidFill>
                  <a:srgbClr val="121212"/>
                </a:solidFill>
                <a:effectLst/>
                <a:latin typeface="-apple-system"/>
              </a:rPr>
              <a:t>个</a:t>
            </a:r>
            <a:r>
              <a:rPr lang="en-US" altLang="zh-CN" sz="1200" b="0" i="0" dirty="0">
                <a:solidFill>
                  <a:srgbClr val="121212"/>
                </a:solidFill>
                <a:effectLst/>
                <a:latin typeface="-apple-system"/>
              </a:rPr>
              <a:t>feature</a:t>
            </a:r>
            <a:r>
              <a:rPr lang="zh-CN" altLang="en-US" sz="1200" b="0" i="0" dirty="0">
                <a:solidFill>
                  <a:srgbClr val="121212"/>
                </a:solidFill>
                <a:effectLst/>
                <a:latin typeface="-apple-system"/>
              </a:rPr>
              <a:t>，因此最终产生</a:t>
            </a:r>
            <a:r>
              <a:rPr lang="en-US" altLang="zh-CN" sz="1200" b="0" i="0" dirty="0">
                <a:solidFill>
                  <a:srgbClr val="121212"/>
                </a:solidFill>
                <a:effectLst/>
                <a:latin typeface="-apple-system"/>
              </a:rPr>
              <a:t>3</a:t>
            </a:r>
            <a:r>
              <a:rPr lang="zh-CN" altLang="en-US" sz="1200" b="0" i="0" dirty="0">
                <a:solidFill>
                  <a:srgbClr val="121212"/>
                </a:solidFill>
                <a:effectLst/>
                <a:latin typeface="-apple-system"/>
              </a:rPr>
              <a:t>个 </a:t>
            </a:r>
            <a:r>
              <a:rPr lang="en-US" altLang="zh-CN" sz="1200" b="0" i="0" dirty="0">
                <a:solidFill>
                  <a:srgbClr val="121212"/>
                </a:solidFill>
                <a:effectLst/>
                <a:latin typeface="-apple-system"/>
              </a:rPr>
              <a:t>feature map</a:t>
            </a:r>
            <a:r>
              <a:rPr lang="zh-CN" altLang="en-US" sz="1200" b="0" i="0" dirty="0">
                <a:solidFill>
                  <a:srgbClr val="121212"/>
                </a:solidFill>
                <a:effectLst/>
                <a:latin typeface="-apple-system"/>
              </a:rPr>
              <a:t>。卷积层的计算就是这些内容</a:t>
            </a:r>
            <a:endParaRPr lang="zh-CN" altLang="en-US" sz="1200" dirty="0"/>
          </a:p>
        </p:txBody>
      </p:sp>
      <p:pic>
        <p:nvPicPr>
          <p:cNvPr id="10" name="图片 9"/>
          <p:cNvPicPr>
            <a:picLocks noChangeAspect="1"/>
          </p:cNvPicPr>
          <p:nvPr/>
        </p:nvPicPr>
        <p:blipFill>
          <a:blip r:embed="rId1"/>
          <a:stretch>
            <a:fillRect/>
          </a:stretch>
        </p:blipFill>
        <p:spPr>
          <a:xfrm>
            <a:off x="2360177" y="2220204"/>
            <a:ext cx="3688609" cy="263472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04</a:t>
              </a:r>
              <a:endParaRPr lang="zh-CN" altLang="en-US" sz="2000" dirty="0">
                <a:solidFill>
                  <a:schemeClr val="bg1"/>
                </a:solidFill>
                <a:cs typeface="+mn-ea"/>
                <a:sym typeface="+mn-lt"/>
              </a:endParaRPr>
            </a:p>
          </p:txBody>
        </p:sp>
      </p:grpSp>
      <p:sp>
        <p:nvSpPr>
          <p:cNvPr id="6" name="文本框 5"/>
          <p:cNvSpPr txBox="1"/>
          <p:nvPr/>
        </p:nvSpPr>
        <p:spPr>
          <a:xfrm>
            <a:off x="2406096" y="1417003"/>
            <a:ext cx="4375703" cy="646331"/>
          </a:xfrm>
          <a:prstGeom prst="rect">
            <a:avLst/>
          </a:prstGeom>
          <a:noFill/>
        </p:spPr>
        <p:txBody>
          <a:bodyPr wrap="square" rtlCol="0">
            <a:spAutoFit/>
          </a:bodyPr>
          <a:lstStyle/>
          <a:p>
            <a:r>
              <a:rPr lang="en-US" altLang="zh-CN" sz="3600" dirty="0">
                <a:solidFill>
                  <a:srgbClr val="4A7E4E"/>
                </a:solidFill>
                <a:cs typeface="+mn-ea"/>
                <a:sym typeface="+mn-lt"/>
              </a:rPr>
              <a:t>CNN</a:t>
            </a:r>
            <a:r>
              <a:rPr lang="zh-CN" altLang="en-US" sz="3600" dirty="0">
                <a:solidFill>
                  <a:srgbClr val="4A7E4E"/>
                </a:solidFill>
                <a:cs typeface="+mn-ea"/>
                <a:sym typeface="+mn-lt"/>
              </a:rPr>
              <a:t>激励层</a:t>
            </a:r>
            <a:endParaRPr lang="zh-CN" altLang="en-US" sz="3600" dirty="0">
              <a:solidFill>
                <a:srgbClr val="4A7E4E"/>
              </a:solidFill>
              <a:cs typeface="+mn-ea"/>
              <a:sym typeface="+mn-lt"/>
            </a:endParaRPr>
          </a:p>
        </p:txBody>
      </p:sp>
      <p:sp>
        <p:nvSpPr>
          <p:cNvPr id="8" name="文本框 7"/>
          <p:cNvSpPr txBox="1"/>
          <p:nvPr/>
        </p:nvSpPr>
        <p:spPr>
          <a:xfrm>
            <a:off x="2556933" y="2319868"/>
            <a:ext cx="6815667" cy="1200329"/>
          </a:xfrm>
          <a:prstGeom prst="rect">
            <a:avLst/>
          </a:prstGeom>
          <a:noFill/>
        </p:spPr>
        <p:txBody>
          <a:bodyPr wrap="square" rtlCol="0">
            <a:spAutoFit/>
          </a:bodyPr>
          <a:lstStyle/>
          <a:p>
            <a:pPr algn="l"/>
            <a:r>
              <a:rPr lang="en-US" altLang="zh-CN" sz="1200" dirty="0" err="1"/>
              <a:t>Relu</a:t>
            </a:r>
            <a:r>
              <a:rPr lang="zh-CN" altLang="en-US" sz="1200" dirty="0"/>
              <a:t>函数：</a:t>
            </a:r>
            <a:r>
              <a:rPr lang="zh-CN" altLang="en-US" sz="1200" b="0" i="0" dirty="0">
                <a:solidFill>
                  <a:srgbClr val="121212"/>
                </a:solidFill>
                <a:effectLst/>
                <a:latin typeface="-apple-system"/>
              </a:rPr>
              <a:t>在神经网络中用到最多的非线性激活函数。公式定义如下：</a:t>
            </a:r>
            <a:r>
              <a:rPr lang="en-US" altLang="zh-CN" sz="1200" dirty="0"/>
              <a:t>f(x)=max(0,x)</a:t>
            </a:r>
            <a:r>
              <a:rPr lang="zh-CN" altLang="en-US" sz="1200" b="0" i="0" dirty="0">
                <a:solidFill>
                  <a:srgbClr val="121212"/>
                </a:solidFill>
                <a:effectLst/>
                <a:latin typeface="-apple-system"/>
              </a:rPr>
              <a:t>，即保留大于等于</a:t>
            </a:r>
            <a:r>
              <a:rPr lang="en-US" altLang="zh-CN" sz="1200" b="0" i="0" dirty="0">
                <a:solidFill>
                  <a:srgbClr val="121212"/>
                </a:solidFill>
                <a:effectLst/>
                <a:latin typeface="-apple-system"/>
              </a:rPr>
              <a:t>0</a:t>
            </a:r>
            <a:r>
              <a:rPr lang="zh-CN" altLang="en-US" sz="1200" b="0" i="0" dirty="0">
                <a:solidFill>
                  <a:srgbClr val="121212"/>
                </a:solidFill>
                <a:effectLst/>
                <a:latin typeface="-apple-system"/>
              </a:rPr>
              <a:t>的值，其余所有小于</a:t>
            </a:r>
            <a:r>
              <a:rPr lang="en-US" altLang="zh-CN" sz="1200" b="0" i="0" dirty="0">
                <a:solidFill>
                  <a:srgbClr val="121212"/>
                </a:solidFill>
                <a:effectLst/>
                <a:latin typeface="-apple-system"/>
              </a:rPr>
              <a:t>0</a:t>
            </a:r>
            <a:r>
              <a:rPr lang="zh-CN" altLang="en-US" sz="1200" b="0" i="0" dirty="0">
                <a:solidFill>
                  <a:srgbClr val="121212"/>
                </a:solidFill>
                <a:effectLst/>
                <a:latin typeface="-apple-system"/>
              </a:rPr>
              <a:t>的数值直接改写为</a:t>
            </a:r>
            <a:r>
              <a:rPr lang="en-US" altLang="zh-CN" sz="1200" b="0" i="0" dirty="0">
                <a:solidFill>
                  <a:srgbClr val="121212"/>
                </a:solidFill>
                <a:effectLst/>
                <a:latin typeface="-apple-system"/>
              </a:rPr>
              <a:t>0</a:t>
            </a:r>
            <a:r>
              <a:rPr lang="zh-CN" altLang="en-US" sz="1200" b="0" i="0" dirty="0">
                <a:solidFill>
                  <a:srgbClr val="121212"/>
                </a:solidFill>
                <a:effectLst/>
                <a:latin typeface="-apple-system"/>
              </a:rPr>
              <a:t>。</a:t>
            </a:r>
            <a:endParaRPr lang="en-US" altLang="zh-CN" sz="1200" b="0" i="0" dirty="0">
              <a:solidFill>
                <a:srgbClr val="121212"/>
              </a:solidFill>
              <a:effectLst/>
              <a:latin typeface="-apple-system"/>
            </a:endParaRPr>
          </a:p>
          <a:p>
            <a:pPr algn="l"/>
            <a:r>
              <a:rPr lang="zh-CN" altLang="en-US" sz="1200" dirty="0">
                <a:solidFill>
                  <a:srgbClr val="121212"/>
                </a:solidFill>
                <a:latin typeface="-apple-system"/>
              </a:rPr>
              <a:t>因为在</a:t>
            </a:r>
            <a:r>
              <a:rPr lang="zh-CN" altLang="en-US" sz="1200" b="0" i="0" dirty="0">
                <a:solidFill>
                  <a:srgbClr val="121212"/>
                </a:solidFill>
                <a:effectLst/>
                <a:latin typeface="-apple-system"/>
              </a:rPr>
              <a:t>卷积后产生的特征图中的值，越靠近</a:t>
            </a:r>
            <a:r>
              <a:rPr lang="en-US" altLang="zh-CN" sz="1200" b="0" i="0" dirty="0">
                <a:solidFill>
                  <a:srgbClr val="121212"/>
                </a:solidFill>
                <a:effectLst/>
                <a:latin typeface="-apple-system"/>
              </a:rPr>
              <a:t>1</a:t>
            </a:r>
            <a:r>
              <a:rPr lang="zh-CN" altLang="en-US" sz="1200" b="0" i="0" dirty="0">
                <a:solidFill>
                  <a:srgbClr val="121212"/>
                </a:solidFill>
                <a:effectLst/>
                <a:latin typeface="-apple-system"/>
              </a:rPr>
              <a:t>表示与该特征越关联，越靠近</a:t>
            </a:r>
            <a:r>
              <a:rPr lang="en-US" altLang="zh-CN" sz="1200" b="0" i="0" dirty="0">
                <a:solidFill>
                  <a:srgbClr val="121212"/>
                </a:solidFill>
                <a:effectLst/>
                <a:latin typeface="-apple-system"/>
              </a:rPr>
              <a:t>-1</a:t>
            </a:r>
            <a:r>
              <a:rPr lang="zh-CN" altLang="en-US" sz="1200" b="0" i="0" dirty="0">
                <a:solidFill>
                  <a:srgbClr val="121212"/>
                </a:solidFill>
                <a:effectLst/>
                <a:latin typeface="-apple-system"/>
              </a:rPr>
              <a:t>表示越不关联，而我们进行特征提取时，为了使得数据更少，操作更方便，就直接舍弃掉那些不相关联的数据。</a:t>
            </a:r>
            <a:endParaRPr lang="en-US" altLang="zh-CN" sz="1200" b="0" i="0" dirty="0">
              <a:solidFill>
                <a:srgbClr val="121212"/>
              </a:solidFill>
              <a:effectLst/>
              <a:latin typeface="-apple-system"/>
            </a:endParaRPr>
          </a:p>
          <a:p>
            <a:pPr algn="l"/>
            <a:r>
              <a:rPr lang="zh-CN" altLang="en-US" sz="1200" dirty="0">
                <a:solidFill>
                  <a:srgbClr val="121212"/>
                </a:solidFill>
                <a:latin typeface="-apple-system"/>
              </a:rPr>
              <a:t>利用</a:t>
            </a:r>
            <a:r>
              <a:rPr lang="en-US" altLang="zh-CN" sz="1200" dirty="0" err="1"/>
              <a:t>Relu</a:t>
            </a:r>
            <a:r>
              <a:rPr lang="zh-CN" altLang="en-US" sz="1200" dirty="0">
                <a:solidFill>
                  <a:srgbClr val="121212"/>
                </a:solidFill>
                <a:latin typeface="-apple-system"/>
              </a:rPr>
              <a:t>函数</a:t>
            </a:r>
            <a:r>
              <a:rPr lang="zh-CN" altLang="en-US" sz="1200" b="0" i="0" dirty="0">
                <a:solidFill>
                  <a:srgbClr val="121212"/>
                </a:solidFill>
                <a:effectLst/>
                <a:latin typeface="-apple-system"/>
              </a:rPr>
              <a:t>得到非线性激活函数作用后的结果如下图所示：</a:t>
            </a:r>
            <a:endParaRPr lang="zh-CN" altLang="en-US" sz="1200" b="0" i="0" dirty="0">
              <a:solidFill>
                <a:srgbClr val="121212"/>
              </a:solidFill>
              <a:effectLst/>
              <a:latin typeface="-apple-system"/>
            </a:endParaRPr>
          </a:p>
          <a:p>
            <a:endParaRPr lang="zh-CN" altLang="en-US" sz="1200" dirty="0"/>
          </a:p>
        </p:txBody>
      </p:sp>
      <p:pic>
        <p:nvPicPr>
          <p:cNvPr id="11" name="图片 10"/>
          <p:cNvPicPr>
            <a:picLocks noChangeAspect="1"/>
          </p:cNvPicPr>
          <p:nvPr/>
        </p:nvPicPr>
        <p:blipFill>
          <a:blip r:embed="rId1"/>
          <a:stretch>
            <a:fillRect/>
          </a:stretch>
        </p:blipFill>
        <p:spPr>
          <a:xfrm>
            <a:off x="2620433" y="3835400"/>
            <a:ext cx="6477000" cy="2438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tags/tag1.xml><?xml version="1.0" encoding="utf-8"?>
<p:tagLst xmlns:p="http://schemas.openxmlformats.org/presentationml/2006/main">
  <p:tag name="ISPRING_PRESENTATION_TITLE" val="2018简约工作总结计划通用动态模板"/>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A7E4E"/>
      </a:dk2>
      <a:lt2>
        <a:srgbClr val="7FB88F"/>
      </a:lt2>
      <a:accent1>
        <a:srgbClr val="7FB878"/>
      </a:accent1>
      <a:accent2>
        <a:srgbClr val="60903B"/>
      </a:accent2>
      <a:accent3>
        <a:srgbClr val="BEDBA7"/>
      </a:accent3>
      <a:accent4>
        <a:srgbClr val="60903B"/>
      </a:accent4>
      <a:accent5>
        <a:srgbClr val="628A88"/>
      </a:accent5>
      <a:accent6>
        <a:srgbClr val="FFFFFF"/>
      </a:accent6>
      <a:hlink>
        <a:srgbClr val="9DC97C"/>
      </a:hlink>
      <a:folHlink>
        <a:srgbClr val="B2D4BB"/>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3933</Words>
  <Application>WPS 演示</Application>
  <PresentationFormat>宽屏</PresentationFormat>
  <Paragraphs>168</Paragraphs>
  <Slides>16</Slides>
  <Notes>16</Notes>
  <HiddenSlides>0</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宋体</vt:lpstr>
      <vt:lpstr>Wingdings</vt:lpstr>
      <vt:lpstr>-apple-system</vt:lpstr>
      <vt:lpstr>Segoe Print</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c:creator>
  <cp:lastModifiedBy>念之</cp:lastModifiedBy>
  <cp:revision>50</cp:revision>
  <dcterms:created xsi:type="dcterms:W3CDTF">2015-05-05T08:02:00Z</dcterms:created>
  <dcterms:modified xsi:type="dcterms:W3CDTF">2021-11-02T13:22:33Z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C720929F4B6942C2B1E8DAB053CB4D8B</vt:lpwstr>
  </property>
  <property fmtid="{D5CDD505-2E9C-101B-9397-08002B2CF9AE}" pid="3" name="KSOProductBuildVer">
    <vt:lpwstr>2052-11.1.0.11045</vt:lpwstr>
  </property>
</Properties>
</file>